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E5"/>
    <a:srgbClr val="92D050"/>
    <a:srgbClr val="F0F0F0"/>
    <a:srgbClr val="4CBEED"/>
    <a:srgbClr val="71DAFF"/>
    <a:srgbClr val="20A5E8"/>
    <a:srgbClr val="FFFFFF"/>
    <a:srgbClr val="0054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2E0C03-EBB5-8694-E2E9-C88C03B200C6}" v="5" dt="2025-05-08T08:19:57.1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8" autoAdjust="0"/>
    <p:restoredTop sz="94660"/>
  </p:normalViewPr>
  <p:slideViewPr>
    <p:cSldViewPr snapToGrid="0">
      <p:cViewPr varScale="1">
        <p:scale>
          <a:sx n="75" d="100"/>
          <a:sy n="75" d="100"/>
        </p:scale>
        <p:origin x="3420"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DF607C-B62D-427D-826E-8655FFD602BA}" type="datetimeFigureOut">
              <a:rPr lang="en-GB" smtClean="0"/>
              <a:t>08/05/2025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146886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DF607C-B62D-427D-826E-8655FFD602BA}" type="datetimeFigureOut">
              <a:rPr lang="en-GB" smtClean="0"/>
              <a:t>08/05/2025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338283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DF607C-B62D-427D-826E-8655FFD602BA}" type="datetimeFigureOut">
              <a:rPr lang="en-GB" smtClean="0"/>
              <a:t>08/05/2025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389449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DF607C-B62D-427D-826E-8655FFD602BA}" type="datetimeFigureOut">
              <a:rPr lang="en-GB" smtClean="0"/>
              <a:t>08/05/2025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83302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DF607C-B62D-427D-826E-8655FFD602BA}" type="datetimeFigureOut">
              <a:rPr lang="en-GB" smtClean="0"/>
              <a:t>08/05/2025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3429230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DF607C-B62D-427D-826E-8655FFD602BA}" type="datetimeFigureOut">
              <a:rPr lang="en-GB" smtClean="0"/>
              <a:t>08/05/2025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84043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DF607C-B62D-427D-826E-8655FFD602BA}" type="datetimeFigureOut">
              <a:rPr lang="en-GB" smtClean="0"/>
              <a:t>08/05/2025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2080827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DF607C-B62D-427D-826E-8655FFD602BA}" type="datetimeFigureOut">
              <a:rPr lang="en-GB" smtClean="0"/>
              <a:t>08/05/2025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233355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F607C-B62D-427D-826E-8655FFD602BA}" type="datetimeFigureOut">
              <a:rPr lang="en-GB" smtClean="0"/>
              <a:t>08/05/2025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324955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BEDF607C-B62D-427D-826E-8655FFD602BA}" type="datetimeFigureOut">
              <a:rPr lang="en-GB" smtClean="0"/>
              <a:t>08/05/2025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3567636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BEDF607C-B62D-427D-826E-8655FFD602BA}" type="datetimeFigureOut">
              <a:rPr lang="en-GB" smtClean="0"/>
              <a:t>08/05/2025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D00976-2F9A-4878-8AC2-181C055516A4}" type="slidenum">
              <a:rPr lang="en-GB" smtClean="0"/>
              <a:t>‹#›</a:t>
            </a:fld>
            <a:endParaRPr lang="en-GB"/>
          </a:p>
        </p:txBody>
      </p:sp>
    </p:spTree>
    <p:extLst>
      <p:ext uri="{BB962C8B-B14F-4D97-AF65-F5344CB8AC3E}">
        <p14:creationId xmlns:p14="http://schemas.microsoft.com/office/powerpoint/2010/main" val="371171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EDF607C-B62D-427D-826E-8655FFD602BA}" type="datetimeFigureOut">
              <a:rPr lang="en-GB" smtClean="0"/>
              <a:t>08/05/2025</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9D00976-2F9A-4878-8AC2-181C055516A4}" type="slidenum">
              <a:rPr lang="en-GB" smtClean="0"/>
              <a:t>‹#›</a:t>
            </a:fld>
            <a:endParaRPr lang="en-GB"/>
          </a:p>
        </p:txBody>
      </p:sp>
    </p:spTree>
    <p:extLst>
      <p:ext uri="{BB962C8B-B14F-4D97-AF65-F5344CB8AC3E}">
        <p14:creationId xmlns:p14="http://schemas.microsoft.com/office/powerpoint/2010/main" val="27425370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pensions.gov.scot/nhs" TargetMode="External"/><Relationship Id="rId13" Type="http://schemas.openxmlformats.org/officeDocument/2006/relationships/image" Target="../media/image2.png"/><Relationship Id="rId3" Type="http://schemas.openxmlformats.org/officeDocument/2006/relationships/hyperlink" Target="https://nesdigital.atlassian.net/servicedesk/customer/portals" TargetMode="External"/><Relationship Id="rId7" Type="http://schemas.openxmlformats.org/officeDocument/2006/relationships/hyperlink" Target="https://nesdigital.atlassian.net/servicedesk/customer/portal/5/group/21" TargetMode="External"/><Relationship Id="rId12" Type="http://schemas.openxmlformats.org/officeDocument/2006/relationships/hyperlink" Target="https://www.msg.scot.nhs.uk/pay"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hub.nes.digital/contact-us/" TargetMode="External"/><Relationship Id="rId11" Type="http://schemas.openxmlformats.org/officeDocument/2006/relationships/hyperlink" Target="https://workforce.mhs.scot.nhs.uk/eyou/Authentication/Login.aspx" TargetMode="External"/><Relationship Id="rId5" Type="http://schemas.openxmlformats.org/officeDocument/2006/relationships/hyperlink" Target="https://hub.nes.digital/help-me-with/expenses-payroll-and-pension/epayslips/" TargetMode="External"/><Relationship Id="rId15" Type="http://schemas.openxmlformats.org/officeDocument/2006/relationships/image" Target="../media/image4.png"/><Relationship Id="rId10" Type="http://schemas.openxmlformats.org/officeDocument/2006/relationships/hyperlink" Target="https://www.gov.uk/tax-codes" TargetMode="External"/><Relationship Id="rId4" Type="http://schemas.openxmlformats.org/officeDocument/2006/relationships/hyperlink" Target="https://intranet.nes.scot.nhs.uk/i-want-access-to/epayroll/" TargetMode="External"/><Relationship Id="rId9" Type="http://schemas.openxmlformats.org/officeDocument/2006/relationships/hyperlink" Target="https://www.gov.uk/national-insurance"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 name="Picture 85"/>
          <p:cNvPicPr>
            <a:picLocks noChangeAspect="1"/>
          </p:cNvPicPr>
          <p:nvPr/>
        </p:nvPicPr>
        <p:blipFill>
          <a:blip r:embed="rId2"/>
          <a:stretch>
            <a:fillRect/>
          </a:stretch>
        </p:blipFill>
        <p:spPr>
          <a:xfrm>
            <a:off x="2369090" y="2206876"/>
            <a:ext cx="7726254" cy="5038600"/>
          </a:xfrm>
          <a:prstGeom prst="rect">
            <a:avLst/>
          </a:prstGeom>
        </p:spPr>
      </p:pic>
      <p:cxnSp>
        <p:nvCxnSpPr>
          <p:cNvPr id="32" name="Straight Arrow Connector 31"/>
          <p:cNvCxnSpPr>
            <a:cxnSpLocks/>
          </p:cNvCxnSpPr>
          <p:nvPr/>
        </p:nvCxnSpPr>
        <p:spPr>
          <a:xfrm flipV="1">
            <a:off x="2661654" y="7027119"/>
            <a:ext cx="48850" cy="538235"/>
          </a:xfrm>
          <a:prstGeom prst="straightConnector1">
            <a:avLst/>
          </a:prstGeom>
          <a:ln w="38100">
            <a:solidFill>
              <a:srgbClr val="00A2E5"/>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cxnSpLocks/>
          </p:cNvCxnSpPr>
          <p:nvPr/>
        </p:nvCxnSpPr>
        <p:spPr>
          <a:xfrm flipH="1" flipV="1">
            <a:off x="9754439" y="4892124"/>
            <a:ext cx="635741" cy="984573"/>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34893" y="1954061"/>
            <a:ext cx="2080970" cy="1240883"/>
          </a:xfrm>
          <a:prstGeom prst="roundRect">
            <a:avLst/>
          </a:prstGeom>
          <a:solidFill>
            <a:srgbClr val="00A2E5">
              <a:alpha val="70000"/>
            </a:srgbClr>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r>
              <a:rPr lang="en-GB" sz="1200" b="1" dirty="0">
                <a:solidFill>
                  <a:schemeClr val="tx1"/>
                </a:solidFill>
                <a:latin typeface="Arial" panose="020B0604020202020204" pitchFamily="34" charset="0"/>
                <a:cs typeface="Arial" panose="020B0604020202020204" pitchFamily="34" charset="0"/>
              </a:rPr>
              <a:t>Your contact details </a:t>
            </a:r>
          </a:p>
          <a:p>
            <a:r>
              <a:rPr lang="en-GB" sz="1100" dirty="0">
                <a:solidFill>
                  <a:schemeClr val="tx1"/>
                </a:solidFill>
                <a:latin typeface="Arial" panose="020B0604020202020204" pitchFamily="34" charset="0"/>
                <a:cs typeface="Arial" panose="020B0604020202020204" pitchFamily="34" charset="0"/>
              </a:rPr>
              <a:t>If you need to update your name or address, you can do this via the</a:t>
            </a:r>
          </a:p>
          <a:p>
            <a:r>
              <a:rPr lang="en-GB" sz="1100" dirty="0">
                <a:solidFill>
                  <a:schemeClr val="tx1"/>
                </a:solidFill>
                <a:latin typeface="Arial" panose="020B0604020202020204" pitchFamily="34" charset="0"/>
                <a:cs typeface="Arial" panose="020B0604020202020204" pitchFamily="34" charset="0"/>
                <a:hlinkClick r:id="rId3"/>
              </a:rPr>
              <a:t>NES ServiceDesk.</a:t>
            </a:r>
            <a:endParaRPr lang="en-GB" sz="1100" dirty="0">
              <a:solidFill>
                <a:schemeClr val="tx1"/>
              </a:solidFill>
              <a:latin typeface="Arial" panose="020B0604020202020204" pitchFamily="34" charset="0"/>
              <a:cs typeface="Arial" panose="020B0604020202020204" pitchFamily="34" charset="0"/>
            </a:endParaRPr>
          </a:p>
        </p:txBody>
      </p:sp>
      <p:cxnSp>
        <p:nvCxnSpPr>
          <p:cNvPr id="7" name="Straight Arrow Connector 6"/>
          <p:cNvCxnSpPr>
            <a:cxnSpLocks/>
          </p:cNvCxnSpPr>
          <p:nvPr/>
        </p:nvCxnSpPr>
        <p:spPr>
          <a:xfrm>
            <a:off x="2237551" y="2301855"/>
            <a:ext cx="366511" cy="209414"/>
          </a:xfrm>
          <a:prstGeom prst="straightConnector1">
            <a:avLst/>
          </a:prstGeom>
          <a:ln w="38100">
            <a:solidFill>
              <a:srgbClr val="00A2E5"/>
            </a:solidFill>
            <a:tailEnd type="triangle" w="lg" len="lg"/>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14589" y="463564"/>
            <a:ext cx="12259388" cy="984885"/>
          </a:xfrm>
          <a:prstGeom prst="rect">
            <a:avLst/>
          </a:prstGeom>
          <a:noFill/>
        </p:spPr>
        <p:txBody>
          <a:bodyPr wrap="square" rtlCol="0">
            <a:spAutoFit/>
          </a:bodyPr>
          <a:lstStyle/>
          <a:p>
            <a:pPr>
              <a:spcAft>
                <a:spcPts val="600"/>
              </a:spcAft>
            </a:pPr>
            <a:r>
              <a:rPr lang="en-GB" sz="1200" dirty="0">
                <a:latin typeface="Arial" panose="020B0604020202020204" pitchFamily="34" charset="0"/>
                <a:cs typeface="Arial" panose="020B0604020202020204" pitchFamily="34" charset="0"/>
              </a:rPr>
              <a:t>There are many factors that determine your pay each month. So, if you have a query regarding your payslip, make sure you contact the right person, area or organisation to get your query resolved quickly. Below are some pointers on who you should contact depending on the problem. </a:t>
            </a:r>
          </a:p>
          <a:p>
            <a:pPr>
              <a:spcAft>
                <a:spcPts val="600"/>
              </a:spcAft>
            </a:pPr>
            <a:r>
              <a:rPr lang="en-GB" sz="1200" dirty="0">
                <a:latin typeface="Arial" panose="020B0604020202020204" pitchFamily="34" charset="0"/>
                <a:cs typeface="Arial" panose="020B0604020202020204" pitchFamily="34" charset="0"/>
              </a:rPr>
              <a:t>This is a representation of an ePayslip – paper payslips might not be displayed in the same way, but the guidance below remains the same.</a:t>
            </a:r>
          </a:p>
          <a:p>
            <a:pPr>
              <a:spcAft>
                <a:spcPts val="600"/>
              </a:spcAft>
            </a:pPr>
            <a:r>
              <a:rPr lang="en-GB" sz="1200" dirty="0">
                <a:latin typeface="Arial" panose="020B0604020202020204" pitchFamily="34" charset="0"/>
                <a:cs typeface="Arial" panose="020B0604020202020204" pitchFamily="34" charset="0"/>
              </a:rPr>
              <a:t>Further guidance can be found on the </a:t>
            </a:r>
            <a:r>
              <a:rPr lang="en-GB" sz="1200" dirty="0">
                <a:latin typeface="Arial" panose="020B0604020202020204" pitchFamily="34" charset="0"/>
                <a:cs typeface="Arial" panose="020B0604020202020204" pitchFamily="34" charset="0"/>
                <a:hlinkClick r:id="rId4"/>
              </a:rPr>
              <a:t>NES Intranet</a:t>
            </a:r>
            <a:r>
              <a:rPr lang="en-GB" sz="1200" dirty="0">
                <a:latin typeface="Arial" panose="020B0604020202020204" pitchFamily="34" charset="0"/>
                <a:cs typeface="Arial" panose="020B0604020202020204" pitchFamily="34" charset="0"/>
              </a:rPr>
              <a:t> or the </a:t>
            </a:r>
            <a:r>
              <a:rPr lang="en-GB" sz="1200" dirty="0">
                <a:latin typeface="Arial" panose="020B0604020202020204" pitchFamily="34" charset="0"/>
                <a:cs typeface="Arial" panose="020B0604020202020204" pitchFamily="34" charset="0"/>
                <a:hlinkClick r:id="rId5"/>
              </a:rPr>
              <a:t>TURAS Hub</a:t>
            </a:r>
            <a:r>
              <a:rPr lang="en-GB" sz="1200" dirty="0">
                <a:latin typeface="Arial" panose="020B0604020202020204" pitchFamily="34" charset="0"/>
                <a:cs typeface="Arial" panose="020B0604020202020204" pitchFamily="34" charset="0"/>
              </a:rPr>
              <a:t>.</a:t>
            </a:r>
          </a:p>
        </p:txBody>
      </p:sp>
      <p:sp>
        <p:nvSpPr>
          <p:cNvPr id="22" name="TextBox 21"/>
          <p:cNvSpPr txBox="1"/>
          <p:nvPr/>
        </p:nvSpPr>
        <p:spPr>
          <a:xfrm>
            <a:off x="351234" y="143946"/>
            <a:ext cx="3759097" cy="400110"/>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Your Payslip Explained</a:t>
            </a:r>
          </a:p>
        </p:txBody>
      </p:sp>
      <p:sp>
        <p:nvSpPr>
          <p:cNvPr id="31" name="TextBox 30"/>
          <p:cNvSpPr txBox="1"/>
          <p:nvPr/>
        </p:nvSpPr>
        <p:spPr>
          <a:xfrm>
            <a:off x="142418" y="7577430"/>
            <a:ext cx="4089928" cy="1751661"/>
          </a:xfrm>
          <a:prstGeom prst="roundRect">
            <a:avLst/>
          </a:prstGeom>
          <a:solidFill>
            <a:srgbClr val="00A2E5">
              <a:alpha val="70000"/>
            </a:srgbClr>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Your Pay and Allowances</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effectLst/>
                <a:latin typeface="Arial" panose="020B0604020202020204" pitchFamily="34" charset="0"/>
              </a:rPr>
              <a:t>If you have concerns about your salary, first reach out to your line manager, as they communicate any changes to your terms and conditions to NES HR. For expense-related issues, please contact your line manager as well. </a:t>
            </a:r>
            <a:r>
              <a:rPr lang="en-GB" sz="1100" dirty="0" err="1">
                <a:solidFill>
                  <a:srgbClr val="000000"/>
                </a:solidFill>
                <a:effectLst/>
                <a:latin typeface="Arial" panose="020B0604020202020204" pitchFamily="34" charset="0"/>
              </a:rPr>
              <a:t>DDiTs</a:t>
            </a:r>
            <a:r>
              <a:rPr lang="en-GB" sz="1100" dirty="0">
                <a:solidFill>
                  <a:srgbClr val="000000"/>
                </a:solidFill>
                <a:effectLst/>
                <a:latin typeface="Arial" panose="020B0604020202020204" pitchFamily="34" charset="0"/>
              </a:rPr>
              <a:t> should connect with their </a:t>
            </a:r>
            <a:r>
              <a:rPr lang="en-GB" sz="1100" dirty="0">
                <a:solidFill>
                  <a:srgbClr val="000000"/>
                </a:solidFill>
                <a:effectLst/>
                <a:latin typeface="Arial" panose="020B0604020202020204" pitchFamily="34" charset="0"/>
                <a:hlinkClick r:id="rId6"/>
              </a:rPr>
              <a:t>Placement Board</a:t>
            </a:r>
            <a:r>
              <a:rPr lang="en-GB" sz="1100" dirty="0">
                <a:solidFill>
                  <a:srgbClr val="000000"/>
                </a:solidFill>
                <a:effectLst/>
                <a:latin typeface="Arial" panose="020B0604020202020204" pitchFamily="34" charset="0"/>
              </a:rPr>
              <a:t>. </a:t>
            </a:r>
          </a:p>
          <a:p>
            <a:pPr marL="0" indent="0" algn="l" rtl="0" eaLnBrk="1" latinLnBrk="0" hangingPunct="1">
              <a:buNone/>
            </a:pPr>
            <a:r>
              <a:rPr lang="en-GB" sz="1100" dirty="0">
                <a:solidFill>
                  <a:srgbClr val="000000"/>
                </a:solidFill>
                <a:effectLst/>
                <a:latin typeface="Arial" panose="020B0604020202020204" pitchFamily="34" charset="0"/>
              </a:rPr>
              <a:t>If you need more help after that, please submit a request to NES via the </a:t>
            </a:r>
            <a:r>
              <a:rPr lang="en-GB" sz="1100" dirty="0">
                <a:solidFill>
                  <a:srgbClr val="000000"/>
                </a:solidFill>
                <a:effectLst/>
                <a:latin typeface="Arial" panose="020B0604020202020204" pitchFamily="34" charset="0"/>
                <a:hlinkClick r:id="rId7"/>
              </a:rPr>
              <a:t>Finance ServiceDesk.</a:t>
            </a:r>
            <a:endParaRPr lang="en-GB" sz="1100" dirty="0">
              <a:solidFill>
                <a:schemeClr val="tx1"/>
              </a:solidFill>
              <a:latin typeface="Arial" panose="020B0604020202020204" pitchFamily="34" charset="0"/>
              <a:cs typeface="Arial" panose="020B0604020202020204" pitchFamily="34" charset="0"/>
            </a:endParaRPr>
          </a:p>
        </p:txBody>
      </p:sp>
      <p:sp>
        <p:nvSpPr>
          <p:cNvPr id="34" name="Rounded Rectangle 33"/>
          <p:cNvSpPr/>
          <p:nvPr/>
        </p:nvSpPr>
        <p:spPr>
          <a:xfrm>
            <a:off x="2418243" y="5215913"/>
            <a:ext cx="3802004" cy="1779676"/>
          </a:xfrm>
          <a:prstGeom prst="roundRect">
            <a:avLst/>
          </a:prstGeom>
          <a:noFill/>
          <a:ln w="31750">
            <a:solidFill>
              <a:srgbClr val="00A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ounded Rectangle 41"/>
          <p:cNvSpPr/>
          <p:nvPr/>
        </p:nvSpPr>
        <p:spPr>
          <a:xfrm>
            <a:off x="2555675" y="2453681"/>
            <a:ext cx="2192316" cy="1150812"/>
          </a:xfrm>
          <a:prstGeom prst="roundRect">
            <a:avLst/>
          </a:prstGeom>
          <a:noFill/>
          <a:ln w="31750">
            <a:solidFill>
              <a:srgbClr val="20A5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Arrow Connector 47"/>
          <p:cNvCxnSpPr>
            <a:cxnSpLocks/>
          </p:cNvCxnSpPr>
          <p:nvPr/>
        </p:nvCxnSpPr>
        <p:spPr>
          <a:xfrm flipH="1" flipV="1">
            <a:off x="7048647" y="7035600"/>
            <a:ext cx="10665" cy="850134"/>
          </a:xfrm>
          <a:prstGeom prst="straightConnector1">
            <a:avLst/>
          </a:prstGeom>
          <a:ln w="38100">
            <a:solidFill>
              <a:srgbClr val="00A2E5"/>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900117" y="7577430"/>
            <a:ext cx="4189173" cy="1990024"/>
          </a:xfrm>
          <a:prstGeom prst="roundRect">
            <a:avLst/>
          </a:prstGeom>
          <a:solidFill>
            <a:srgbClr val="4CBEED"/>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r>
              <a:rPr lang="en-GB" sz="1200" b="1" dirty="0">
                <a:solidFill>
                  <a:schemeClr val="tx1"/>
                </a:solidFill>
                <a:latin typeface="Arial" panose="020B0604020202020204" pitchFamily="34" charset="0"/>
                <a:cs typeface="Arial" panose="020B0604020202020204" pitchFamily="34" charset="0"/>
              </a:rPr>
              <a:t>Deductions</a:t>
            </a:r>
          </a:p>
          <a:p>
            <a:r>
              <a:rPr lang="en-GB" sz="1100" dirty="0">
                <a:solidFill>
                  <a:schemeClr val="tx1"/>
                </a:solidFill>
                <a:latin typeface="Arial" panose="020B0604020202020204" pitchFamily="34" charset="0"/>
                <a:cs typeface="Arial" panose="020B0604020202020204" pitchFamily="34" charset="0"/>
              </a:rPr>
              <a:t>This shows you your Income Tax and NI deductions for the month, as well as your Superannuation (pension) and any other deductions specific to you (e.g. childcare vouchers, trade union membership etc.). If you have a query or need further information on your pension, please visit </a:t>
            </a:r>
            <a:r>
              <a:rPr lang="en-GB" sz="1100" b="1" dirty="0">
                <a:solidFill>
                  <a:schemeClr val="tx1"/>
                </a:solidFill>
                <a:latin typeface="Arial" panose="020B0604020202020204" pitchFamily="34" charset="0"/>
                <a:cs typeface="Arial" panose="020B0604020202020204" pitchFamily="34" charset="0"/>
                <a:hlinkClick r:id="rId8"/>
              </a:rPr>
              <a:t>SPPA website</a:t>
            </a:r>
            <a:r>
              <a:rPr lang="en-GB" sz="1100" dirty="0">
                <a:solidFill>
                  <a:schemeClr val="tx1"/>
                </a:solidFill>
                <a:latin typeface="Arial" panose="020B0604020202020204" pitchFamily="34" charset="0"/>
                <a:cs typeface="Arial" panose="020B0604020202020204" pitchFamily="34" charset="0"/>
              </a:rPr>
              <a:t>. Your NI contributions are based on your employment status and earnings. Visit the </a:t>
            </a:r>
            <a:r>
              <a:rPr lang="en-GB" sz="1100" b="1" dirty="0">
                <a:solidFill>
                  <a:schemeClr val="tx1"/>
                </a:solidFill>
                <a:latin typeface="Arial" panose="020B0604020202020204" pitchFamily="34" charset="0"/>
                <a:cs typeface="Arial" panose="020B0604020202020204" pitchFamily="34" charset="0"/>
                <a:hlinkClick r:id="rId9"/>
              </a:rPr>
              <a:t>gov.uk website</a:t>
            </a:r>
            <a:r>
              <a:rPr lang="en-GB" sz="1100" b="1" dirty="0">
                <a:solidFill>
                  <a:schemeClr val="tx1"/>
                </a:solidFill>
                <a:latin typeface="Arial" panose="020B0604020202020204" pitchFamily="34" charset="0"/>
                <a:cs typeface="Arial" panose="020B0604020202020204" pitchFamily="34" charset="0"/>
              </a:rPr>
              <a:t> </a:t>
            </a:r>
            <a:r>
              <a:rPr lang="en-GB" sz="1100" dirty="0">
                <a:solidFill>
                  <a:schemeClr val="tx1"/>
                </a:solidFill>
                <a:latin typeface="Arial" panose="020B0604020202020204" pitchFamily="34" charset="0"/>
                <a:cs typeface="Arial" panose="020B0604020202020204" pitchFamily="34" charset="0"/>
              </a:rPr>
              <a:t>for more information. </a:t>
            </a:r>
          </a:p>
        </p:txBody>
      </p:sp>
      <p:sp>
        <p:nvSpPr>
          <p:cNvPr id="36" name="TextBox 35"/>
          <p:cNvSpPr txBox="1"/>
          <p:nvPr/>
        </p:nvSpPr>
        <p:spPr>
          <a:xfrm>
            <a:off x="2482018" y="5841087"/>
            <a:ext cx="1840927" cy="307777"/>
          </a:xfrm>
          <a:prstGeom prst="rect">
            <a:avLst/>
          </a:prstGeom>
          <a:solidFill>
            <a:schemeClr val="bg1"/>
          </a:solidFill>
        </p:spPr>
        <p:txBody>
          <a:bodyPr wrap="square" rtlCol="0">
            <a:spAutoFit/>
          </a:bodyPr>
          <a:lstStyle/>
          <a:p>
            <a:r>
              <a:rPr lang="en-GB" sz="700" dirty="0">
                <a:solidFill>
                  <a:schemeClr val="tx1">
                    <a:lumMod val="75000"/>
                    <a:lumOff val="25000"/>
                  </a:schemeClr>
                </a:solidFill>
                <a:latin typeface="Arial" panose="020B0604020202020204" pitchFamily="34" charset="0"/>
                <a:cs typeface="Arial" panose="020B0604020202020204" pitchFamily="34" charset="0"/>
              </a:rPr>
              <a:t>BASIC HOURS</a:t>
            </a:r>
          </a:p>
          <a:p>
            <a:r>
              <a:rPr lang="en-GB" sz="700" dirty="0">
                <a:solidFill>
                  <a:schemeClr val="tx1">
                    <a:lumMod val="75000"/>
                    <a:lumOff val="25000"/>
                  </a:schemeClr>
                </a:solidFill>
                <a:latin typeface="Arial" panose="020B0604020202020204" pitchFamily="34" charset="0"/>
                <a:cs typeface="Arial" panose="020B0604020202020204" pitchFamily="34" charset="0"/>
              </a:rPr>
              <a:t>OT Hrs 1/2</a:t>
            </a:r>
          </a:p>
        </p:txBody>
      </p:sp>
      <p:sp>
        <p:nvSpPr>
          <p:cNvPr id="37" name="TextBox 36"/>
          <p:cNvSpPr txBox="1"/>
          <p:nvPr/>
        </p:nvSpPr>
        <p:spPr>
          <a:xfrm>
            <a:off x="2661654" y="2566085"/>
            <a:ext cx="1984433" cy="900246"/>
          </a:xfrm>
          <a:prstGeom prst="rect">
            <a:avLst/>
          </a:prstGeom>
          <a:noFill/>
        </p:spPr>
        <p:txBody>
          <a:bodyPr wrap="square" rtlCol="0">
            <a:spAutoFit/>
          </a:bodyPr>
          <a:lstStyle/>
          <a:p>
            <a:r>
              <a:rPr lang="en-GB" sz="1050" dirty="0">
                <a:latin typeface="Arial" panose="020B0604020202020204" pitchFamily="34" charset="0"/>
                <a:cs typeface="Arial" panose="020B0604020202020204" pitchFamily="34" charset="0"/>
              </a:rPr>
              <a:t>Mrs Jane Smith</a:t>
            </a:r>
          </a:p>
          <a:p>
            <a:r>
              <a:rPr lang="en-GB" sz="1050" dirty="0">
                <a:latin typeface="Arial" panose="020B0604020202020204" pitchFamily="34" charset="0"/>
                <a:cs typeface="Arial" panose="020B0604020202020204" pitchFamily="34" charset="0"/>
              </a:rPr>
              <a:t>1 Scotland Way (C)</a:t>
            </a:r>
          </a:p>
          <a:p>
            <a:r>
              <a:rPr lang="en-GB" sz="1050" dirty="0">
                <a:latin typeface="Arial" panose="020B0604020202020204" pitchFamily="34" charset="0"/>
                <a:cs typeface="Arial" panose="020B0604020202020204" pitchFamily="34" charset="0"/>
              </a:rPr>
              <a:t>Edinburgh (C)</a:t>
            </a:r>
          </a:p>
          <a:p>
            <a:r>
              <a:rPr lang="en-GB" sz="1050" dirty="0">
                <a:latin typeface="Arial" panose="020B0604020202020204" pitchFamily="34" charset="0"/>
                <a:cs typeface="Arial" panose="020B0604020202020204" pitchFamily="34" charset="0"/>
              </a:rPr>
              <a:t>Scotland (C)</a:t>
            </a:r>
          </a:p>
          <a:p>
            <a:r>
              <a:rPr lang="en-GB" sz="1050" dirty="0">
                <a:latin typeface="Arial" panose="020B0604020202020204" pitchFamily="34" charset="0"/>
                <a:cs typeface="Arial" panose="020B0604020202020204" pitchFamily="34" charset="0"/>
              </a:rPr>
              <a:t>EH1 1SC (C)</a:t>
            </a:r>
          </a:p>
        </p:txBody>
      </p:sp>
      <p:sp>
        <p:nvSpPr>
          <p:cNvPr id="39" name="TextBox 38"/>
          <p:cNvSpPr txBox="1"/>
          <p:nvPr/>
        </p:nvSpPr>
        <p:spPr>
          <a:xfrm>
            <a:off x="134893" y="4503371"/>
            <a:ext cx="1970159" cy="1522950"/>
          </a:xfrm>
          <a:prstGeom prst="roundRect">
            <a:avLst/>
          </a:prstGeom>
          <a:solidFill>
            <a:srgbClr val="00A2E5">
              <a:alpha val="70000"/>
            </a:srgbClr>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72000" rIns="113400" bIns="720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Tax Code</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effectLst/>
                <a:latin typeface="Arial" panose="020B0604020202020204" pitchFamily="34" charset="0"/>
              </a:rPr>
              <a:t>Your tax code is issued directly by HMRC. If you suspect that your tax code might be incorrect, you can verify it by going to the </a:t>
            </a:r>
            <a:r>
              <a:rPr lang="en-GB" sz="1100" b="1" dirty="0">
                <a:solidFill>
                  <a:srgbClr val="000000"/>
                </a:solidFill>
                <a:effectLst/>
                <a:latin typeface="Arial" panose="020B0604020202020204" pitchFamily="34" charset="0"/>
                <a:hlinkClick r:id="rId10"/>
              </a:rPr>
              <a:t>gov.uk website</a:t>
            </a:r>
            <a:r>
              <a:rPr lang="en-GB" sz="1100" dirty="0">
                <a:solidFill>
                  <a:srgbClr val="000000"/>
                </a:solidFill>
                <a:effectLst/>
                <a:latin typeface="Arial" panose="020B0604020202020204" pitchFamily="34" charset="0"/>
              </a:rPr>
              <a:t>.</a:t>
            </a:r>
            <a:endParaRPr lang="en-GB" sz="1100" i="1" dirty="0">
              <a:solidFill>
                <a:srgbClr val="FF0000"/>
              </a:solidFill>
              <a:latin typeface="Arial" panose="020B0604020202020204" pitchFamily="34" charset="0"/>
              <a:cs typeface="Arial" panose="020B0604020202020204" pitchFamily="34" charset="0"/>
            </a:endParaRPr>
          </a:p>
        </p:txBody>
      </p:sp>
      <p:cxnSp>
        <p:nvCxnSpPr>
          <p:cNvPr id="59" name="Straight Arrow Connector 58"/>
          <p:cNvCxnSpPr>
            <a:cxnSpLocks/>
          </p:cNvCxnSpPr>
          <p:nvPr/>
        </p:nvCxnSpPr>
        <p:spPr>
          <a:xfrm flipH="1">
            <a:off x="7518073" y="3152095"/>
            <a:ext cx="2768339" cy="1840472"/>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3" name="Rounded Rectangle 62"/>
          <p:cNvSpPr/>
          <p:nvPr/>
        </p:nvSpPr>
        <p:spPr>
          <a:xfrm>
            <a:off x="4671332" y="4857853"/>
            <a:ext cx="3171621" cy="234779"/>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p:cNvSpPr txBox="1"/>
          <p:nvPr/>
        </p:nvSpPr>
        <p:spPr>
          <a:xfrm>
            <a:off x="4343041" y="1754645"/>
            <a:ext cx="4075270" cy="318549"/>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You can view your ePayslip on</a:t>
            </a:r>
            <a:r>
              <a:rPr lang="en-GB" sz="1400" b="1" dirty="0">
                <a:latin typeface="Arial" panose="020B0604020202020204" pitchFamily="34" charset="0"/>
                <a:cs typeface="Arial" panose="020B0604020202020204" pitchFamily="34" charset="0"/>
                <a:hlinkClick r:id="rId11"/>
              </a:rPr>
              <a:t> ePayroll</a:t>
            </a:r>
            <a:endParaRPr lang="en-GB" sz="1400" b="1" dirty="0">
              <a:latin typeface="Arial" panose="020B0604020202020204" pitchFamily="34" charset="0"/>
              <a:cs typeface="Arial" panose="020B0604020202020204" pitchFamily="34" charset="0"/>
            </a:endParaRPr>
          </a:p>
        </p:txBody>
      </p:sp>
      <p:sp>
        <p:nvSpPr>
          <p:cNvPr id="70" name="TextBox 69"/>
          <p:cNvSpPr txBox="1"/>
          <p:nvPr/>
        </p:nvSpPr>
        <p:spPr>
          <a:xfrm>
            <a:off x="2806753" y="3890058"/>
            <a:ext cx="763351" cy="2308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X1234567</a:t>
            </a:r>
          </a:p>
        </p:txBody>
      </p:sp>
      <p:sp>
        <p:nvSpPr>
          <p:cNvPr id="71" name="TextBox 70"/>
          <p:cNvSpPr txBox="1"/>
          <p:nvPr/>
        </p:nvSpPr>
        <p:spPr>
          <a:xfrm>
            <a:off x="3989954" y="3889348"/>
            <a:ext cx="549972"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X95</a:t>
            </a:r>
          </a:p>
        </p:txBody>
      </p:sp>
      <p:sp>
        <p:nvSpPr>
          <p:cNvPr id="72" name="TextBox 71"/>
          <p:cNvSpPr txBox="1"/>
          <p:nvPr/>
        </p:nvSpPr>
        <p:spPr>
          <a:xfrm>
            <a:off x="4724496" y="3889348"/>
            <a:ext cx="549972"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19</a:t>
            </a:r>
          </a:p>
        </p:txBody>
      </p:sp>
      <p:sp>
        <p:nvSpPr>
          <p:cNvPr id="76" name="TextBox 75"/>
          <p:cNvSpPr txBox="1"/>
          <p:nvPr/>
        </p:nvSpPr>
        <p:spPr>
          <a:xfrm>
            <a:off x="4807282" y="4858841"/>
            <a:ext cx="730604"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£21,709</a:t>
            </a:r>
          </a:p>
        </p:txBody>
      </p:sp>
      <p:sp>
        <p:nvSpPr>
          <p:cNvPr id="73" name="TextBox 72"/>
          <p:cNvSpPr txBox="1"/>
          <p:nvPr/>
        </p:nvSpPr>
        <p:spPr>
          <a:xfrm>
            <a:off x="6227972" y="3891315"/>
            <a:ext cx="831340"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303C/03</a:t>
            </a:r>
          </a:p>
        </p:txBody>
      </p:sp>
      <p:sp>
        <p:nvSpPr>
          <p:cNvPr id="74" name="TextBox 73"/>
          <p:cNvSpPr txBox="1"/>
          <p:nvPr/>
        </p:nvSpPr>
        <p:spPr>
          <a:xfrm>
            <a:off x="2506335" y="4823726"/>
            <a:ext cx="2013605"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Your job title will appear here</a:t>
            </a:r>
          </a:p>
        </p:txBody>
      </p:sp>
      <p:cxnSp>
        <p:nvCxnSpPr>
          <p:cNvPr id="77" name="Straight Arrow Connector 76"/>
          <p:cNvCxnSpPr>
            <a:cxnSpLocks/>
          </p:cNvCxnSpPr>
          <p:nvPr/>
        </p:nvCxnSpPr>
        <p:spPr>
          <a:xfrm flipH="1">
            <a:off x="7073361" y="3076299"/>
            <a:ext cx="3223665" cy="830332"/>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954739" y="4861246"/>
            <a:ext cx="836492"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£23,603</a:t>
            </a:r>
          </a:p>
        </p:txBody>
      </p:sp>
      <p:sp>
        <p:nvSpPr>
          <p:cNvPr id="81" name="TextBox 80"/>
          <p:cNvSpPr txBox="1"/>
          <p:nvPr/>
        </p:nvSpPr>
        <p:spPr>
          <a:xfrm>
            <a:off x="10020195" y="711703"/>
            <a:ext cx="2717312" cy="2126231"/>
          </a:xfrm>
          <a:prstGeom prst="roundRect">
            <a:avLst/>
          </a:prstGeom>
          <a:solidFill>
            <a:srgbClr val="00A2E5">
              <a:alpha val="70000"/>
            </a:srgbClr>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Contracted Hours</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effectLst/>
                <a:latin typeface="Arial" panose="020B0604020202020204" pitchFamily="34" charset="0"/>
              </a:rPr>
              <a:t>The hours in your contract generally indicate the hours you are paid for. If you work LTFT and have out-of-hours duties, your payment may be based on different hours that accounts for your OOH responsibilities. For enquiries about your paid hours, please contact us via the </a:t>
            </a:r>
            <a:r>
              <a:rPr lang="en-GB" sz="1100" dirty="0">
                <a:solidFill>
                  <a:srgbClr val="000000"/>
                </a:solidFill>
                <a:effectLst/>
                <a:latin typeface="Arial" panose="020B0604020202020204" pitchFamily="34" charset="0"/>
                <a:hlinkClick r:id="rId3"/>
              </a:rPr>
              <a:t>NES ServiceDesk.</a:t>
            </a:r>
            <a:endParaRPr lang="en-GB" sz="1100" i="1" dirty="0">
              <a:solidFill>
                <a:srgbClr val="FF0000"/>
              </a:solidFill>
              <a:latin typeface="Arial" panose="020B0604020202020204" pitchFamily="34" charset="0"/>
              <a:cs typeface="Arial" panose="020B0604020202020204" pitchFamily="34" charset="0"/>
            </a:endParaRPr>
          </a:p>
        </p:txBody>
      </p:sp>
      <p:sp>
        <p:nvSpPr>
          <p:cNvPr id="82" name="TextBox 81"/>
          <p:cNvSpPr txBox="1"/>
          <p:nvPr/>
        </p:nvSpPr>
        <p:spPr>
          <a:xfrm>
            <a:off x="10199824" y="5554177"/>
            <a:ext cx="2526806" cy="1021942"/>
          </a:xfrm>
          <a:prstGeom prst="roundRect">
            <a:avLst/>
          </a:prstGeom>
          <a:solidFill>
            <a:srgbClr val="92D050"/>
          </a:solidFill>
          <a:ln w="38100">
            <a:noFill/>
          </a:ln>
          <a:effectLst/>
        </p:spPr>
        <p:style>
          <a:lnRef idx="1">
            <a:schemeClr val="accent1"/>
          </a:lnRef>
          <a:fillRef idx="2">
            <a:schemeClr val="accent1"/>
          </a:fillRef>
          <a:effectRef idx="1">
            <a:schemeClr val="accent1"/>
          </a:effectRef>
          <a:fontRef idx="minor">
            <a:schemeClr val="dk1"/>
          </a:fontRef>
        </p:style>
        <p:txBody>
          <a:bodyPr wrap="square" lIns="72000" tIns="113400" rIns="72000" bIns="113400" rtlCol="0">
            <a:spAutoFit/>
          </a:bodyPr>
          <a:lstStyle/>
          <a:p>
            <a:pPr marL="0" indent="0" algn="l" rtl="0" eaLnBrk="1" latinLnBrk="0" hangingPunct="1">
              <a:buNone/>
            </a:pPr>
            <a:r>
              <a:rPr lang="en-GB" sz="1100" b="1">
                <a:solidFill>
                  <a:srgbClr val="000000"/>
                </a:solidFill>
                <a:effectLst/>
                <a:latin typeface="Arial" panose="020B0604020202020204" pitchFamily="34" charset="0"/>
              </a:rPr>
              <a:t>NI Contribution for This Period</a:t>
            </a:r>
            <a:endParaRPr lang="en-GB" sz="1100">
              <a:solidFill>
                <a:srgbClr val="000000"/>
              </a:solidFill>
              <a:effectLst/>
              <a:latin typeface="Arial" panose="020B0604020202020204" pitchFamily="34" charset="0"/>
            </a:endParaRPr>
          </a:p>
          <a:p>
            <a:pPr marL="0" indent="0" algn="l" rtl="0" eaLnBrk="1" latinLnBrk="0" hangingPunct="1">
              <a:buNone/>
            </a:pPr>
            <a:r>
              <a:rPr lang="en-GB" sz="1100">
                <a:solidFill>
                  <a:srgbClr val="000000"/>
                </a:solidFill>
                <a:effectLst/>
                <a:latin typeface="Arial" panose="020B0604020202020204" pitchFamily="34" charset="0"/>
              </a:rPr>
              <a:t>This refers to the portion of your earnings that will be liable for National Insurance during this pay period (weekly or monthly).</a:t>
            </a:r>
            <a:endParaRPr lang="en-GB" sz="1100" i="1" dirty="0">
              <a:solidFill>
                <a:srgbClr val="FF0000"/>
              </a:solidFill>
              <a:latin typeface="Arial" panose="020B0604020202020204" pitchFamily="34" charset="0"/>
              <a:cs typeface="Arial" panose="020B0604020202020204" pitchFamily="34" charset="0"/>
            </a:endParaRPr>
          </a:p>
        </p:txBody>
      </p:sp>
      <p:sp>
        <p:nvSpPr>
          <p:cNvPr id="58" name="TextBox 57"/>
          <p:cNvSpPr txBox="1"/>
          <p:nvPr/>
        </p:nvSpPr>
        <p:spPr>
          <a:xfrm>
            <a:off x="10098402" y="2938728"/>
            <a:ext cx="2628228" cy="1012249"/>
          </a:xfrm>
          <a:prstGeom prst="roundRect">
            <a:avLst/>
          </a:prstGeom>
          <a:solidFill>
            <a:srgbClr val="92D050"/>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Salary Scale / Range</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effectLst/>
                <a:latin typeface="Arial" panose="020B0604020202020204" pitchFamily="34" charset="0"/>
              </a:rPr>
              <a:t>This represents your salary range and specific pay point. For more details on </a:t>
            </a:r>
            <a:r>
              <a:rPr lang="en-GB" sz="1100" dirty="0">
                <a:solidFill>
                  <a:srgbClr val="000000"/>
                </a:solidFill>
                <a:effectLst/>
                <a:latin typeface="Arial" panose="020B0604020202020204" pitchFamily="34" charset="0"/>
                <a:hlinkClick r:id="rId12"/>
              </a:rPr>
              <a:t>Pay</a:t>
            </a:r>
            <a:r>
              <a:rPr lang="en-GB" sz="1100" dirty="0">
                <a:solidFill>
                  <a:srgbClr val="000000"/>
                </a:solidFill>
                <a:effectLst/>
                <a:latin typeface="Arial" panose="020B0604020202020204" pitchFamily="34" charset="0"/>
              </a:rPr>
              <a:t> and Terms &amp; Conditions, visit </a:t>
            </a:r>
            <a:r>
              <a:rPr lang="en-GB" sz="1100" dirty="0">
                <a:solidFill>
                  <a:srgbClr val="000000"/>
                </a:solidFill>
                <a:effectLst/>
                <a:latin typeface="Arial" panose="020B0604020202020204" pitchFamily="34" charset="0"/>
                <a:hlinkClick r:id="rId12"/>
              </a:rPr>
              <a:t>MSG</a:t>
            </a:r>
            <a:r>
              <a:rPr lang="en-GB" sz="1100" dirty="0">
                <a:solidFill>
                  <a:srgbClr val="000000"/>
                </a:solidFill>
                <a:effectLst/>
                <a:latin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cxnSp>
        <p:nvCxnSpPr>
          <p:cNvPr id="83" name="Straight Arrow Connector 82"/>
          <p:cNvCxnSpPr>
            <a:cxnSpLocks/>
          </p:cNvCxnSpPr>
          <p:nvPr/>
        </p:nvCxnSpPr>
        <p:spPr>
          <a:xfrm flipH="1">
            <a:off x="8829360" y="4344266"/>
            <a:ext cx="1416557" cy="208183"/>
          </a:xfrm>
          <a:prstGeom prst="straightConnector1">
            <a:avLst/>
          </a:prstGeom>
          <a:ln w="38100">
            <a:solidFill>
              <a:srgbClr val="00A2E5"/>
            </a:solidFill>
            <a:tailEnd type="triangle" w="lg" len="lg"/>
          </a:ln>
        </p:spPr>
        <p:style>
          <a:lnRef idx="1">
            <a:schemeClr val="accent1"/>
          </a:lnRef>
          <a:fillRef idx="0">
            <a:schemeClr val="accent1"/>
          </a:fillRef>
          <a:effectRef idx="0">
            <a:schemeClr val="accent1"/>
          </a:effectRef>
          <a:fontRef idx="minor">
            <a:schemeClr val="tx1"/>
          </a:fontRef>
        </p:style>
      </p:cxnSp>
      <p:sp>
        <p:nvSpPr>
          <p:cNvPr id="89" name="Rounded Rectangle 88"/>
          <p:cNvSpPr/>
          <p:nvPr/>
        </p:nvSpPr>
        <p:spPr>
          <a:xfrm>
            <a:off x="7783204" y="4568746"/>
            <a:ext cx="1011344" cy="433883"/>
          </a:xfrm>
          <a:prstGeom prst="roundRect">
            <a:avLst/>
          </a:prstGeom>
          <a:noFill/>
          <a:ln w="31750">
            <a:solidFill>
              <a:srgbClr val="00A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Rounded Rectangle 89"/>
          <p:cNvSpPr/>
          <p:nvPr/>
        </p:nvSpPr>
        <p:spPr>
          <a:xfrm>
            <a:off x="9026565" y="4598246"/>
            <a:ext cx="985471" cy="446948"/>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ounded Rectangle 42"/>
          <p:cNvSpPr/>
          <p:nvPr/>
        </p:nvSpPr>
        <p:spPr>
          <a:xfrm>
            <a:off x="5008263" y="4134975"/>
            <a:ext cx="1244278" cy="456058"/>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134893" y="6129761"/>
            <a:ext cx="2028052" cy="1284587"/>
          </a:xfrm>
          <a:prstGeom prst="roundRect">
            <a:avLst/>
          </a:prstGeom>
          <a:solidFill>
            <a:srgbClr val="92D050"/>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72000" rIns="113400" bIns="720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National Insurance (NI) Number</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latin typeface="Arial" panose="020B0604020202020204" pitchFamily="34" charset="0"/>
              </a:rPr>
              <a:t>If</a:t>
            </a:r>
            <a:r>
              <a:rPr lang="en-GB" sz="1100" dirty="0">
                <a:solidFill>
                  <a:srgbClr val="000000"/>
                </a:solidFill>
                <a:effectLst/>
                <a:latin typeface="Arial" panose="020B0604020202020204" pitchFamily="34" charset="0"/>
              </a:rPr>
              <a:t> your NI number is incorrect, please contact NES through the </a:t>
            </a:r>
            <a:r>
              <a:rPr lang="en-GB" sz="1100" dirty="0">
                <a:solidFill>
                  <a:srgbClr val="000000"/>
                </a:solidFill>
                <a:effectLst/>
                <a:latin typeface="Arial" panose="020B0604020202020204" pitchFamily="34" charset="0"/>
                <a:hlinkClick r:id="rId7"/>
              </a:rPr>
              <a:t>Finance ServiceDesk.</a:t>
            </a:r>
            <a:endParaRPr lang="en-GB" sz="1100" dirty="0">
              <a:solidFill>
                <a:schemeClr val="tx1"/>
              </a:solidFill>
              <a:latin typeface="Arial" panose="020B0604020202020204" pitchFamily="34" charset="0"/>
              <a:cs typeface="Arial" panose="020B0604020202020204" pitchFamily="34" charset="0"/>
            </a:endParaRPr>
          </a:p>
        </p:txBody>
      </p:sp>
      <p:cxnSp>
        <p:nvCxnSpPr>
          <p:cNvPr id="45" name="Straight Arrow Connector 44"/>
          <p:cNvCxnSpPr>
            <a:cxnSpLocks/>
          </p:cNvCxnSpPr>
          <p:nvPr/>
        </p:nvCxnSpPr>
        <p:spPr>
          <a:xfrm flipV="1">
            <a:off x="2105560" y="4442679"/>
            <a:ext cx="380699" cy="162323"/>
          </a:xfrm>
          <a:prstGeom prst="straightConnector1">
            <a:avLst/>
          </a:prstGeom>
          <a:ln w="38100">
            <a:solidFill>
              <a:srgbClr val="20A5E8"/>
            </a:solidFill>
            <a:tailEnd type="triangle" w="lg" len="lg"/>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0199824" y="6717418"/>
            <a:ext cx="2526806" cy="1953291"/>
          </a:xfrm>
          <a:prstGeom prst="roundRect">
            <a:avLst/>
          </a:prstGeom>
          <a:solidFill>
            <a:srgbClr val="00A2E5">
              <a:alpha val="70000"/>
            </a:srgbClr>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36000" rIns="113400" bIns="360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Cumulative Totals</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effectLst/>
                <a:latin typeface="Arial" panose="020B0604020202020204" pitchFamily="34" charset="0"/>
              </a:rPr>
              <a:t>Your total taxable earnings for the year to date and your pensionable pay (Care Super Pay).Additionally, it specifies your pension contributions (Care Super </a:t>
            </a:r>
            <a:r>
              <a:rPr lang="en-GB" sz="1100" dirty="0" err="1">
                <a:solidFill>
                  <a:srgbClr val="000000"/>
                </a:solidFill>
                <a:effectLst/>
                <a:latin typeface="Arial" panose="020B0604020202020204" pitchFamily="34" charset="0"/>
              </a:rPr>
              <a:t>Conts</a:t>
            </a:r>
            <a:r>
              <a:rPr lang="en-GB" sz="1100" dirty="0">
                <a:solidFill>
                  <a:srgbClr val="000000"/>
                </a:solidFill>
                <a:effectLst/>
                <a:latin typeface="Arial" panose="020B0604020202020204" pitchFamily="34" charset="0"/>
              </a:rPr>
              <a:t>) along with the tax and National Insurance deductions applicable for the current tax year.</a:t>
            </a:r>
            <a:endParaRPr lang="en-GB" sz="1100" dirty="0">
              <a:solidFill>
                <a:schemeClr val="tx1"/>
              </a:solidFill>
              <a:effectLst/>
              <a:latin typeface="Times New Roman" panose="02020603050405020304" pitchFamily="18" charset="0"/>
              <a:ea typeface="Calibri" panose="020F0502020204030204" pitchFamily="34" charset="0"/>
            </a:endParaRPr>
          </a:p>
        </p:txBody>
      </p:sp>
      <p:sp>
        <p:nvSpPr>
          <p:cNvPr id="53" name="TextBox 52"/>
          <p:cNvSpPr txBox="1"/>
          <p:nvPr/>
        </p:nvSpPr>
        <p:spPr>
          <a:xfrm>
            <a:off x="4880015" y="2599569"/>
            <a:ext cx="2374825" cy="627949"/>
          </a:xfrm>
          <a:prstGeom prst="roundRect">
            <a:avLst/>
          </a:prstGeom>
          <a:solidFill>
            <a:schemeClr val="bg1"/>
          </a:solidFill>
          <a:ln w="38100">
            <a:solidFill>
              <a:schemeClr val="bg1"/>
            </a:solid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r>
              <a:rPr lang="en-GB" sz="1100" dirty="0">
                <a:solidFill>
                  <a:schemeClr val="tx1"/>
                </a:solidFill>
                <a:latin typeface="Arial" panose="020B0604020202020204" pitchFamily="34" charset="0"/>
                <a:cs typeface="Arial" panose="020B0604020202020204" pitchFamily="34" charset="0"/>
              </a:rPr>
              <a:t>This is where you’ll find key messages relating to your pay.</a:t>
            </a:r>
          </a:p>
        </p:txBody>
      </p:sp>
      <p:sp>
        <p:nvSpPr>
          <p:cNvPr id="54" name="Rounded Rectangle 53"/>
          <p:cNvSpPr/>
          <p:nvPr/>
        </p:nvSpPr>
        <p:spPr>
          <a:xfrm>
            <a:off x="8183455" y="5209763"/>
            <a:ext cx="1891366" cy="1768691"/>
          </a:xfrm>
          <a:prstGeom prst="roundRect">
            <a:avLst/>
          </a:prstGeom>
          <a:noFill/>
          <a:ln w="31750">
            <a:solidFill>
              <a:srgbClr val="00A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ounded Rectangle 48"/>
          <p:cNvSpPr/>
          <p:nvPr/>
        </p:nvSpPr>
        <p:spPr>
          <a:xfrm>
            <a:off x="4880263" y="2448993"/>
            <a:ext cx="2508345" cy="1143149"/>
          </a:xfrm>
          <a:prstGeom prst="roundRect">
            <a:avLst/>
          </a:prstGeom>
          <a:noFill/>
          <a:ln w="31750">
            <a:solidFill>
              <a:srgbClr val="00A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p:cNvSpPr txBox="1"/>
          <p:nvPr/>
        </p:nvSpPr>
        <p:spPr>
          <a:xfrm>
            <a:off x="5167647" y="4374170"/>
            <a:ext cx="1106563" cy="2308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XX123456BX (C)</a:t>
            </a:r>
          </a:p>
        </p:txBody>
      </p:sp>
      <p:sp>
        <p:nvSpPr>
          <p:cNvPr id="61" name="TextBox 60"/>
          <p:cNvSpPr txBox="1"/>
          <p:nvPr/>
        </p:nvSpPr>
        <p:spPr>
          <a:xfrm>
            <a:off x="6382006" y="4366246"/>
            <a:ext cx="1140056" cy="2308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1234567/890 (C)</a:t>
            </a:r>
          </a:p>
        </p:txBody>
      </p:sp>
      <p:sp>
        <p:nvSpPr>
          <p:cNvPr id="65" name="TextBox 64"/>
          <p:cNvSpPr txBox="1"/>
          <p:nvPr/>
        </p:nvSpPr>
        <p:spPr>
          <a:xfrm>
            <a:off x="7793007" y="4367959"/>
            <a:ext cx="819455" cy="2308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01/02/2021</a:t>
            </a:r>
          </a:p>
        </p:txBody>
      </p:sp>
      <p:sp>
        <p:nvSpPr>
          <p:cNvPr id="66" name="TextBox 65"/>
          <p:cNvSpPr txBox="1"/>
          <p:nvPr/>
        </p:nvSpPr>
        <p:spPr>
          <a:xfrm>
            <a:off x="9157914" y="4385182"/>
            <a:ext cx="533668" cy="2308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37.00</a:t>
            </a:r>
          </a:p>
        </p:txBody>
      </p:sp>
      <p:sp>
        <p:nvSpPr>
          <p:cNvPr id="67" name="TextBox 66"/>
          <p:cNvSpPr txBox="1"/>
          <p:nvPr/>
        </p:nvSpPr>
        <p:spPr>
          <a:xfrm>
            <a:off x="5383985" y="3894499"/>
            <a:ext cx="503169"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22</a:t>
            </a:r>
          </a:p>
        </p:txBody>
      </p:sp>
      <p:sp>
        <p:nvSpPr>
          <p:cNvPr id="98" name="Rounded Rectangle 97"/>
          <p:cNvSpPr/>
          <p:nvPr/>
        </p:nvSpPr>
        <p:spPr>
          <a:xfrm>
            <a:off x="5924324" y="3643214"/>
            <a:ext cx="1333350" cy="454798"/>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TextBox 106"/>
          <p:cNvSpPr txBox="1"/>
          <p:nvPr/>
        </p:nvSpPr>
        <p:spPr>
          <a:xfrm>
            <a:off x="5885006" y="4842475"/>
            <a:ext cx="836492" cy="2539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£23,603</a:t>
            </a:r>
          </a:p>
        </p:txBody>
      </p:sp>
      <p:sp>
        <p:nvSpPr>
          <p:cNvPr id="56" name="Rounded Rectangle 55"/>
          <p:cNvSpPr/>
          <p:nvPr/>
        </p:nvSpPr>
        <p:spPr>
          <a:xfrm>
            <a:off x="2519663" y="4135805"/>
            <a:ext cx="1184417" cy="455228"/>
          </a:xfrm>
          <a:prstGeom prst="roundRect">
            <a:avLst/>
          </a:prstGeom>
          <a:noFill/>
          <a:ln w="31750">
            <a:solidFill>
              <a:srgbClr val="00A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p:cNvSpPr txBox="1"/>
          <p:nvPr/>
        </p:nvSpPr>
        <p:spPr>
          <a:xfrm>
            <a:off x="10245917" y="8741088"/>
            <a:ext cx="2480713" cy="733914"/>
          </a:xfrm>
          <a:prstGeom prst="roundRect">
            <a:avLst/>
          </a:prstGeom>
          <a:solidFill>
            <a:srgbClr val="92D050"/>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normAutofit fontScale="92500" lnSpcReduction="20000"/>
          </a:bodyPr>
          <a:lstStyle/>
          <a:p>
            <a:pPr marL="0" indent="0" algn="l" rtl="0" eaLnBrk="1" latinLnBrk="0" hangingPunct="1">
              <a:buNone/>
            </a:pPr>
            <a:r>
              <a:rPr lang="en-GB" sz="1100" b="1" dirty="0">
                <a:solidFill>
                  <a:srgbClr val="000000"/>
                </a:solidFill>
                <a:effectLst/>
                <a:latin typeface="Arial" panose="020B0604020202020204" pitchFamily="34" charset="0"/>
              </a:rPr>
              <a:t>Tax Reference Number</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200" dirty="0">
                <a:solidFill>
                  <a:srgbClr val="000000"/>
                </a:solidFill>
                <a:effectLst/>
                <a:latin typeface="Arial" panose="020B0604020202020204" pitchFamily="34" charset="0"/>
              </a:rPr>
              <a:t>This is required when contacting HMRC.</a:t>
            </a:r>
            <a:endParaRPr lang="en-GB" sz="1200" dirty="0">
              <a:solidFill>
                <a:schemeClr val="tx1"/>
              </a:solidFill>
              <a:latin typeface="Arial" panose="020B0604020202020204" pitchFamily="34" charset="0"/>
              <a:cs typeface="Arial" panose="020B0604020202020204" pitchFamily="34" charset="0"/>
            </a:endParaRPr>
          </a:p>
        </p:txBody>
      </p:sp>
      <p:cxnSp>
        <p:nvCxnSpPr>
          <p:cNvPr id="62" name="Straight Arrow Connector 61"/>
          <p:cNvCxnSpPr>
            <a:cxnSpLocks/>
          </p:cNvCxnSpPr>
          <p:nvPr/>
        </p:nvCxnSpPr>
        <p:spPr>
          <a:xfrm flipH="1" flipV="1">
            <a:off x="9581741" y="7108128"/>
            <a:ext cx="762138" cy="1009375"/>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9" name="Rounded Rectangle 68"/>
          <p:cNvSpPr/>
          <p:nvPr/>
        </p:nvSpPr>
        <p:spPr>
          <a:xfrm>
            <a:off x="7450682" y="7031734"/>
            <a:ext cx="2602112" cy="193537"/>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p:cNvSpPr txBox="1"/>
          <p:nvPr/>
        </p:nvSpPr>
        <p:spPr>
          <a:xfrm>
            <a:off x="8459138" y="6989571"/>
            <a:ext cx="633507" cy="215444"/>
          </a:xfrm>
          <a:prstGeom prst="rect">
            <a:avLst/>
          </a:prstGeom>
          <a:noFill/>
        </p:spPr>
        <p:txBody>
          <a:bodyPr wrap="square" rtlCol="0">
            <a:spAutoFit/>
          </a:bodyPr>
          <a:lstStyle/>
          <a:p>
            <a:r>
              <a:rPr lang="en-GB" sz="800" b="1" dirty="0">
                <a:latin typeface="Arial" panose="020B0604020202020204" pitchFamily="34" charset="0"/>
                <a:cs typeface="Arial" panose="020B0604020202020204" pitchFamily="34" charset="0"/>
              </a:rPr>
              <a:t>1234567</a:t>
            </a:r>
          </a:p>
        </p:txBody>
      </p:sp>
      <p:pic>
        <p:nvPicPr>
          <p:cNvPr id="18" name="Picture 17"/>
          <p:cNvPicPr>
            <a:picLocks noChangeAspect="1"/>
          </p:cNvPicPr>
          <p:nvPr/>
        </p:nvPicPr>
        <p:blipFill>
          <a:blip r:embed="rId13"/>
          <a:stretch>
            <a:fillRect/>
          </a:stretch>
        </p:blipFill>
        <p:spPr>
          <a:xfrm>
            <a:off x="8218136" y="5841087"/>
            <a:ext cx="985235" cy="765506"/>
          </a:xfrm>
          <a:prstGeom prst="rect">
            <a:avLst/>
          </a:prstGeom>
        </p:spPr>
      </p:pic>
      <p:cxnSp>
        <p:nvCxnSpPr>
          <p:cNvPr id="78" name="Straight Arrow Connector 77"/>
          <p:cNvCxnSpPr>
            <a:cxnSpLocks/>
          </p:cNvCxnSpPr>
          <p:nvPr/>
        </p:nvCxnSpPr>
        <p:spPr>
          <a:xfrm flipH="1" flipV="1">
            <a:off x="10095936" y="6606594"/>
            <a:ext cx="402180" cy="71347"/>
          </a:xfrm>
          <a:prstGeom prst="straightConnector1">
            <a:avLst/>
          </a:prstGeom>
          <a:ln w="38100">
            <a:solidFill>
              <a:srgbClr val="00A2E5"/>
            </a:solidFill>
            <a:tailEnd type="triangle" w="lg" len="lg"/>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34893" y="3277300"/>
            <a:ext cx="2103553" cy="1148379"/>
          </a:xfrm>
          <a:prstGeom prst="roundRect">
            <a:avLst/>
          </a:prstGeom>
          <a:solidFill>
            <a:srgbClr val="92D050"/>
          </a:solidFill>
          <a:ln w="38100">
            <a:noFill/>
          </a:ln>
          <a:effectLst/>
        </p:spPr>
        <p:style>
          <a:lnRef idx="1">
            <a:schemeClr val="accent1"/>
          </a:lnRef>
          <a:fillRef idx="2">
            <a:schemeClr val="accent1"/>
          </a:fillRef>
          <a:effectRef idx="1">
            <a:schemeClr val="accent1"/>
          </a:effectRef>
          <a:fontRef idx="minor">
            <a:schemeClr val="dk1"/>
          </a:fontRef>
        </p:style>
        <p:txBody>
          <a:bodyPr wrap="square" lIns="72000" tIns="72000" rIns="72000" bIns="72000" rtlCol="0">
            <a:spAutoFit/>
          </a:bodyPr>
          <a:lstStyle/>
          <a:p>
            <a:r>
              <a:rPr lang="en-GB" sz="1200" b="1" dirty="0">
                <a:solidFill>
                  <a:schemeClr val="tx1"/>
                </a:solidFill>
                <a:latin typeface="Arial" panose="020B0604020202020204" pitchFamily="34" charset="0"/>
                <a:cs typeface="Arial" panose="020B0604020202020204" pitchFamily="34" charset="0"/>
              </a:rPr>
              <a:t>Internal payroll codes</a:t>
            </a:r>
          </a:p>
          <a:p>
            <a:r>
              <a:rPr lang="en-GB" sz="1100" dirty="0">
                <a:solidFill>
                  <a:schemeClr val="tx1"/>
                </a:solidFill>
                <a:latin typeface="Arial" panose="020B0604020202020204" pitchFamily="34" charset="0"/>
                <a:cs typeface="Arial" panose="020B0604020202020204" pitchFamily="34" charset="0"/>
              </a:rPr>
              <a:t>These are used by Payroll to identify you, your organisation and where you are in the structure.</a:t>
            </a:r>
          </a:p>
        </p:txBody>
      </p:sp>
      <p:cxnSp>
        <p:nvCxnSpPr>
          <p:cNvPr id="87" name="Straight Arrow Connector 86"/>
          <p:cNvCxnSpPr>
            <a:cxnSpLocks/>
          </p:cNvCxnSpPr>
          <p:nvPr/>
        </p:nvCxnSpPr>
        <p:spPr>
          <a:xfrm flipV="1">
            <a:off x="2172170" y="3895034"/>
            <a:ext cx="389212" cy="1"/>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sp>
        <p:nvSpPr>
          <p:cNvPr id="88" name="Rounded Rectangle 87"/>
          <p:cNvSpPr/>
          <p:nvPr/>
        </p:nvSpPr>
        <p:spPr>
          <a:xfrm>
            <a:off x="2616563" y="3657315"/>
            <a:ext cx="3227770" cy="440478"/>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a:cxnSpLocks/>
          </p:cNvCxnSpPr>
          <p:nvPr/>
        </p:nvCxnSpPr>
        <p:spPr>
          <a:xfrm flipV="1">
            <a:off x="2147298" y="4512078"/>
            <a:ext cx="2801994" cy="1768691"/>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pic>
        <p:nvPicPr>
          <p:cNvPr id="28" name="Picture 27">
            <a:extLst>
              <a:ext uri="{FF2B5EF4-FFF2-40B4-BE49-F238E27FC236}">
                <a16:creationId xmlns:a16="http://schemas.microsoft.com/office/drawing/2014/main" id="{B2B88C0F-2B89-C6F5-0167-0DE3D60D27C6}"/>
              </a:ext>
            </a:extLst>
          </p:cNvPr>
          <p:cNvPicPr>
            <a:picLocks noChangeAspect="1"/>
          </p:cNvPicPr>
          <p:nvPr/>
        </p:nvPicPr>
        <p:blipFill>
          <a:blip r:embed="rId14"/>
          <a:stretch>
            <a:fillRect/>
          </a:stretch>
        </p:blipFill>
        <p:spPr>
          <a:xfrm>
            <a:off x="2846325" y="7029070"/>
            <a:ext cx="1264006" cy="224259"/>
          </a:xfrm>
          <a:prstGeom prst="rect">
            <a:avLst/>
          </a:prstGeom>
        </p:spPr>
      </p:pic>
      <p:sp>
        <p:nvSpPr>
          <p:cNvPr id="29" name="TextBox 28">
            <a:extLst>
              <a:ext uri="{FF2B5EF4-FFF2-40B4-BE49-F238E27FC236}">
                <a16:creationId xmlns:a16="http://schemas.microsoft.com/office/drawing/2014/main" id="{DDC2A18C-27F1-A7A3-CA65-CE23BFCB32ED}"/>
              </a:ext>
            </a:extLst>
          </p:cNvPr>
          <p:cNvSpPr txBox="1"/>
          <p:nvPr/>
        </p:nvSpPr>
        <p:spPr>
          <a:xfrm>
            <a:off x="4435954" y="7565354"/>
            <a:ext cx="1285351" cy="1556510"/>
          </a:xfrm>
          <a:prstGeom prst="roundRect">
            <a:avLst/>
          </a:prstGeom>
          <a:solidFill>
            <a:srgbClr val="92D050"/>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r>
              <a:rPr lang="en-GB" sz="1200" b="1" dirty="0">
                <a:solidFill>
                  <a:schemeClr val="tx1"/>
                </a:solidFill>
                <a:latin typeface="Arial" panose="020B0604020202020204" pitchFamily="34" charset="0"/>
                <a:cs typeface="Arial" panose="020B0604020202020204" pitchFamily="34" charset="0"/>
              </a:rPr>
              <a:t>NHS Employer</a:t>
            </a:r>
          </a:p>
          <a:p>
            <a:r>
              <a:rPr lang="en-GB" sz="1100" dirty="0">
                <a:latin typeface="Arial" panose="020B0604020202020204" pitchFamily="34" charset="0"/>
                <a:cs typeface="Arial" panose="020B0604020202020204" pitchFamily="34" charset="0"/>
              </a:rPr>
              <a:t>This is the Board responsible for your employment.</a:t>
            </a:r>
          </a:p>
        </p:txBody>
      </p:sp>
      <p:sp>
        <p:nvSpPr>
          <p:cNvPr id="30" name="Rounded Rectangle 68">
            <a:extLst>
              <a:ext uri="{FF2B5EF4-FFF2-40B4-BE49-F238E27FC236}">
                <a16:creationId xmlns:a16="http://schemas.microsoft.com/office/drawing/2014/main" id="{771738E4-FD3E-F589-9297-7A8CAAAA0BA7}"/>
              </a:ext>
            </a:extLst>
          </p:cNvPr>
          <p:cNvSpPr/>
          <p:nvPr/>
        </p:nvSpPr>
        <p:spPr>
          <a:xfrm>
            <a:off x="2814002" y="7018342"/>
            <a:ext cx="1410819" cy="186673"/>
          </a:xfrm>
          <a:prstGeom prst="round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5276A483-E849-B4FA-0D62-A9C9B179AE23}"/>
              </a:ext>
            </a:extLst>
          </p:cNvPr>
          <p:cNvPicPr>
            <a:picLocks noChangeAspect="1"/>
          </p:cNvPicPr>
          <p:nvPr/>
        </p:nvPicPr>
        <p:blipFill>
          <a:blip r:embed="rId15"/>
          <a:stretch>
            <a:fillRect/>
          </a:stretch>
        </p:blipFill>
        <p:spPr>
          <a:xfrm>
            <a:off x="6267156" y="6163967"/>
            <a:ext cx="1242793" cy="153870"/>
          </a:xfrm>
          <a:prstGeom prst="rect">
            <a:avLst/>
          </a:prstGeom>
        </p:spPr>
      </p:pic>
      <p:cxnSp>
        <p:nvCxnSpPr>
          <p:cNvPr id="33" name="Straight Arrow Connector 32">
            <a:extLst>
              <a:ext uri="{FF2B5EF4-FFF2-40B4-BE49-F238E27FC236}">
                <a16:creationId xmlns:a16="http://schemas.microsoft.com/office/drawing/2014/main" id="{5DBFFEAA-0EDF-6530-DD37-86F310D77397}"/>
              </a:ext>
            </a:extLst>
          </p:cNvPr>
          <p:cNvCxnSpPr>
            <a:cxnSpLocks/>
          </p:cNvCxnSpPr>
          <p:nvPr/>
        </p:nvCxnSpPr>
        <p:spPr>
          <a:xfrm flipH="1" flipV="1">
            <a:off x="4273525" y="7158671"/>
            <a:ext cx="285950" cy="516602"/>
          </a:xfrm>
          <a:prstGeom prst="straightConnector1">
            <a:avLst/>
          </a:prstGeom>
          <a:ln w="38100">
            <a:solidFill>
              <a:srgbClr val="92D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8" name="Rounded Rectangle 67"/>
          <p:cNvSpPr/>
          <p:nvPr/>
        </p:nvSpPr>
        <p:spPr>
          <a:xfrm>
            <a:off x="6275090" y="5214795"/>
            <a:ext cx="1849394" cy="1773933"/>
          </a:xfrm>
          <a:prstGeom prst="roundRect">
            <a:avLst/>
          </a:prstGeom>
          <a:noFill/>
          <a:ln w="31750">
            <a:solidFill>
              <a:srgbClr val="00A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10E0D18B-0634-E5AD-1E1C-F917489F4BD1}"/>
              </a:ext>
            </a:extLst>
          </p:cNvPr>
          <p:cNvSpPr txBox="1"/>
          <p:nvPr/>
        </p:nvSpPr>
        <p:spPr>
          <a:xfrm>
            <a:off x="10081766" y="4061903"/>
            <a:ext cx="2644864" cy="1377090"/>
          </a:xfrm>
          <a:prstGeom prst="roundRect">
            <a:avLst/>
          </a:prstGeom>
          <a:solidFill>
            <a:srgbClr val="00A2E5">
              <a:alpha val="70000"/>
            </a:srgbClr>
          </a:solidFill>
          <a:ln w="38100">
            <a:noFill/>
          </a:ln>
          <a:effectLst/>
        </p:spPr>
        <p:style>
          <a:lnRef idx="1">
            <a:schemeClr val="accent1"/>
          </a:lnRef>
          <a:fillRef idx="2">
            <a:schemeClr val="accent1"/>
          </a:fillRef>
          <a:effectRef idx="1">
            <a:schemeClr val="accent1"/>
          </a:effectRef>
          <a:fontRef idx="minor">
            <a:schemeClr val="dk1"/>
          </a:fontRef>
        </p:style>
        <p:txBody>
          <a:bodyPr wrap="square" lIns="113400" tIns="113400" rIns="113400" bIns="113400" rtlCol="0">
            <a:spAutoFit/>
          </a:bodyPr>
          <a:lstStyle/>
          <a:p>
            <a:pPr marL="0" indent="0" algn="l" rtl="0" eaLnBrk="1" latinLnBrk="0" hangingPunct="1">
              <a:buNone/>
            </a:pPr>
            <a:r>
              <a:rPr lang="en-GB" sz="1100" b="1" dirty="0">
                <a:solidFill>
                  <a:srgbClr val="000000"/>
                </a:solidFill>
                <a:effectLst/>
                <a:latin typeface="Arial" panose="020B0604020202020204" pitchFamily="34" charset="0"/>
              </a:rPr>
              <a:t>Taxable Income for This Period</a:t>
            </a:r>
            <a:endParaRPr lang="en-GB" sz="1100" dirty="0">
              <a:solidFill>
                <a:srgbClr val="000000"/>
              </a:solidFill>
              <a:effectLst/>
              <a:latin typeface="Arial" panose="020B0604020202020204" pitchFamily="34" charset="0"/>
            </a:endParaRPr>
          </a:p>
          <a:p>
            <a:pPr marL="0" indent="0" algn="l" rtl="0" eaLnBrk="1" latinLnBrk="0" hangingPunct="1">
              <a:buNone/>
            </a:pPr>
            <a:r>
              <a:rPr lang="en-GB" sz="1100" dirty="0">
                <a:solidFill>
                  <a:srgbClr val="000000"/>
                </a:solidFill>
                <a:effectLst/>
                <a:latin typeface="Arial" panose="020B0604020202020204" pitchFamily="34" charset="0"/>
              </a:rPr>
              <a:t>This figure represents the portion of your earnings that are taxable during this period.  Please note that pension contributions are exempt from taxation.</a:t>
            </a:r>
            <a:endParaRPr lang="en-GB" sz="1100" i="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2824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KpiDescription xmlns="http://schemas.microsoft.com/sharepoint/v3" xsi:nil="true"/>
    <Creator xmlns="9369f9cd-7934-46f9-83f8-0ab2aa6125c5" xsi:nil="true"/>
    <Tags xmlns="9369f9cd-7934-46f9-83f8-0ab2aa6125c5" xsi:nil="true"/>
    <MimeType xmlns="9369f9cd-7934-46f9-83f8-0ab2aa6125c5" xsi:nil="true"/>
    <Legacy_x0020_ID xmlns="9369f9cd-7934-46f9-83f8-0ab2aa6125c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16ac32b6-d060-42fb-93c0-6c46742e1aee" ContentTypeId="0x010100540009AA9B7AD14AB7CB3A6FC98C51F8" PreviousValue="false"/>
</file>

<file path=customXml/item4.xml><?xml version="1.0" encoding="utf-8"?>
<ct:contentTypeSchema xmlns:ct="http://schemas.microsoft.com/office/2006/metadata/contentType" xmlns:ma="http://schemas.microsoft.com/office/2006/metadata/properties/metaAttributes" ct:_="" ma:_="" ma:contentTypeName="NES Document" ma:contentTypeID="0x010100540009AA9B7AD14AB7CB3A6FC98C51F80009D2D5B2F8BB7D4D9CC8F4DAB219B3D3" ma:contentTypeVersion="3" ma:contentTypeDescription="" ma:contentTypeScope="" ma:versionID="ea794000ccbc3c01f82b40c7049d73c9">
  <xsd:schema xmlns:xsd="http://www.w3.org/2001/XMLSchema" xmlns:xs="http://www.w3.org/2001/XMLSchema" xmlns:p="http://schemas.microsoft.com/office/2006/metadata/properties" xmlns:ns1="http://schemas.microsoft.com/sharepoint/v3" xmlns:ns2="9369f9cd-7934-46f9-83f8-0ab2aa6125c5" targetNamespace="http://schemas.microsoft.com/office/2006/metadata/properties" ma:root="true" ma:fieldsID="679afcd5d26515c5a2a3833bd4af777f" ns1:_="" ns2:_="">
    <xsd:import namespace="http://schemas.microsoft.com/sharepoint/v3"/>
    <xsd:import namespace="9369f9cd-7934-46f9-83f8-0ab2aa6125c5"/>
    <xsd:element name="properties">
      <xsd:complexType>
        <xsd:sequence>
          <xsd:element name="documentManagement">
            <xsd:complexType>
              <xsd:all>
                <xsd:element ref="ns1:KpiDescription" minOccurs="0"/>
                <xsd:element ref="ns2:MimeType" minOccurs="0"/>
                <xsd:element ref="ns2:Creator" minOccurs="0"/>
                <xsd:element ref="ns2:Tags" minOccurs="0"/>
                <xsd:element ref="ns2:Legacy_x0020_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KpiDescription" ma:index="2" nillable="true" ma:displayName="Description" ma:description="The description provides information about the purpose of the goal." ma:internalName="Kpi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69f9cd-7934-46f9-83f8-0ab2aa6125c5" elementFormDefault="qualified">
    <xsd:import namespace="http://schemas.microsoft.com/office/2006/documentManagement/types"/>
    <xsd:import namespace="http://schemas.microsoft.com/office/infopath/2007/PartnerControls"/>
    <xsd:element name="MimeType" ma:index="3" nillable="true" ma:displayName="Mime Type" ma:internalName="MimeType">
      <xsd:simpleType>
        <xsd:restriction base="dms:Text">
          <xsd:maxLength value="255"/>
        </xsd:restriction>
      </xsd:simpleType>
    </xsd:element>
    <xsd:element name="Creator" ma:index="5" nillable="true" ma:displayName="Creator" ma:internalName="Creator">
      <xsd:simpleType>
        <xsd:restriction base="dms:Text">
          <xsd:maxLength value="255"/>
        </xsd:restriction>
      </xsd:simpleType>
    </xsd:element>
    <xsd:element name="Tags" ma:index="6" nillable="true" ma:displayName="Tags" ma:internalName="Tags">
      <xsd:simpleType>
        <xsd:restriction base="dms:Note">
          <xsd:maxLength value="255"/>
        </xsd:restriction>
      </xsd:simpleType>
    </xsd:element>
    <xsd:element name="Legacy_x0020_ID" ma:index="7" nillable="true" ma:displayName="Legacy ID" ma:internalName="Legacy_x0020_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4" ma:displayName="Author"/>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ED1B19-1777-422B-B066-2B9967A260F0}">
  <ds:schemaRefs>
    <ds:schemaRef ds:uri="9369f9cd-7934-46f9-83f8-0ab2aa6125c5"/>
    <ds:schemaRef ds:uri="http://purl.org/dc/elements/1.1/"/>
    <ds:schemaRef ds:uri="http://schemas.microsoft.com/sharepoint/v3"/>
    <ds:schemaRef ds:uri="http://schemas.microsoft.com/office/2006/documentManagement/types"/>
    <ds:schemaRef ds:uri="http://schemas.microsoft.com/office/2006/metadata/properties"/>
    <ds:schemaRef ds:uri="http://schemas.microsoft.com/office/infopath/2007/PartnerControls"/>
    <ds:schemaRef ds:uri="http://purl.org/dc/dcmitype/"/>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EF74E0C6-71DD-482B-8E34-04D22D65F689}">
  <ds:schemaRefs>
    <ds:schemaRef ds:uri="http://schemas.microsoft.com/sharepoint/v3/contenttype/forms"/>
  </ds:schemaRefs>
</ds:datastoreItem>
</file>

<file path=customXml/itemProps3.xml><?xml version="1.0" encoding="utf-8"?>
<ds:datastoreItem xmlns:ds="http://schemas.openxmlformats.org/officeDocument/2006/customXml" ds:itemID="{F8E0C1A3-A9BC-4CA7-BAEF-C41A14B4C164}">
  <ds:schemaRefs>
    <ds:schemaRef ds:uri="Microsoft.SharePoint.Taxonomy.ContentTypeSync"/>
  </ds:schemaRefs>
</ds:datastoreItem>
</file>

<file path=customXml/itemProps4.xml><?xml version="1.0" encoding="utf-8"?>
<ds:datastoreItem xmlns:ds="http://schemas.openxmlformats.org/officeDocument/2006/customXml" ds:itemID="{EDC18FD3-FFA2-4910-A5D7-7A63DCD810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69f9cd-7934-46f9-83f8-0ab2aa6125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0efe0bd-a030-4bca-809c-b5e6745e499a}" enabled="0" method="" siteId="{10efe0bd-a030-4bca-809c-b5e6745e499a}" removed="1"/>
</clbl:labelList>
</file>

<file path=docProps/app.xml><?xml version="1.0" encoding="utf-8"?>
<Properties xmlns="http://schemas.openxmlformats.org/officeDocument/2006/extended-properties" xmlns:vt="http://schemas.openxmlformats.org/officeDocument/2006/docPropsVTypes">
  <Template>Office Theme</Template>
  <TotalTime>3422</TotalTime>
  <Words>638</Words>
  <Application>Microsoft Office PowerPoint</Application>
  <PresentationFormat>A3 Paper (297x420 mm)</PresentationFormat>
  <Paragraphs>55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NHS NSS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Devine</dc:creator>
  <cp:lastModifiedBy>Monica Halcro</cp:lastModifiedBy>
  <cp:revision>115</cp:revision>
  <dcterms:created xsi:type="dcterms:W3CDTF">2021-08-05T13:49:13Z</dcterms:created>
  <dcterms:modified xsi:type="dcterms:W3CDTF">2025-05-08T08:24:32Z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0x010100540009AA9B7AD14AB7CB3A6FC98C51F80009D2D5B2F8BB7D4D9CC8F4DAB219B3D3</vt:lpwstr>
  </property>
</Properties>
</file>