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51A9BC-0787-4ECA-A8AB-802ED62A977D}" v="4" dt="2020-07-14T13:15:47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ca Halcro" userId="54c1a339-cee7-4f84-8b1e-3d82a34c0354" providerId="ADAL" clId="{BD51A9BC-0787-4ECA-A8AB-802ED62A977D}"/>
    <pc:docChg chg="custSel addSld modSld">
      <pc:chgData name="Monica Halcro" userId="54c1a339-cee7-4f84-8b1e-3d82a34c0354" providerId="ADAL" clId="{BD51A9BC-0787-4ECA-A8AB-802ED62A977D}" dt="2020-07-14T13:15:51.317" v="195" actId="113"/>
      <pc:docMkLst>
        <pc:docMk/>
      </pc:docMkLst>
      <pc:sldChg chg="modSp">
        <pc:chgData name="Monica Halcro" userId="54c1a339-cee7-4f84-8b1e-3d82a34c0354" providerId="ADAL" clId="{BD51A9BC-0787-4ECA-A8AB-802ED62A977D}" dt="2020-07-14T10:11:51.688" v="0" actId="20577"/>
        <pc:sldMkLst>
          <pc:docMk/>
          <pc:sldMk cId="4270789428" sldId="270"/>
        </pc:sldMkLst>
        <pc:spChg chg="mod">
          <ac:chgData name="Monica Halcro" userId="54c1a339-cee7-4f84-8b1e-3d82a34c0354" providerId="ADAL" clId="{BD51A9BC-0787-4ECA-A8AB-802ED62A977D}" dt="2020-07-14T10:11:51.688" v="0" actId="20577"/>
          <ac:spMkLst>
            <pc:docMk/>
            <pc:sldMk cId="4270789428" sldId="270"/>
            <ac:spMk id="28" creationId="{F1203419-0577-4948-BBD2-E353318B9986}"/>
          </ac:spMkLst>
        </pc:spChg>
      </pc:sldChg>
      <pc:sldChg chg="addSp delSp modSp add">
        <pc:chgData name="Monica Halcro" userId="54c1a339-cee7-4f84-8b1e-3d82a34c0354" providerId="ADAL" clId="{BD51A9BC-0787-4ECA-A8AB-802ED62A977D}" dt="2020-07-14T13:15:51.317" v="195" actId="113"/>
        <pc:sldMkLst>
          <pc:docMk/>
          <pc:sldMk cId="1303112680" sldId="271"/>
        </pc:sldMkLst>
        <pc:spChg chg="del mod">
          <ac:chgData name="Monica Halcro" userId="54c1a339-cee7-4f84-8b1e-3d82a34c0354" providerId="ADAL" clId="{BD51A9BC-0787-4ECA-A8AB-802ED62A977D}" dt="2020-07-14T13:13:00.718" v="5" actId="478"/>
          <ac:spMkLst>
            <pc:docMk/>
            <pc:sldMk cId="1303112680" sldId="271"/>
            <ac:spMk id="5" creationId="{4EDB7E57-B19A-4FC2-9216-6465BD4BD084}"/>
          </ac:spMkLst>
        </pc:spChg>
        <pc:spChg chg="add del mod">
          <ac:chgData name="Monica Halcro" userId="54c1a339-cee7-4f84-8b1e-3d82a34c0354" providerId="ADAL" clId="{BD51A9BC-0787-4ECA-A8AB-802ED62A977D}" dt="2020-07-14T13:13:33.413" v="19"/>
          <ac:spMkLst>
            <pc:docMk/>
            <pc:sldMk cId="1303112680" sldId="271"/>
            <ac:spMk id="6" creationId="{E4E15004-9160-4530-BE2E-7C456EB425C2}"/>
          </ac:spMkLst>
        </pc:spChg>
        <pc:spChg chg="add mod">
          <ac:chgData name="Monica Halcro" userId="54c1a339-cee7-4f84-8b1e-3d82a34c0354" providerId="ADAL" clId="{BD51A9BC-0787-4ECA-A8AB-802ED62A977D}" dt="2020-07-14T13:15:51.317" v="195" actId="113"/>
          <ac:spMkLst>
            <pc:docMk/>
            <pc:sldMk cId="1303112680" sldId="271"/>
            <ac:spMk id="7" creationId="{7976DE41-4AC4-41F0-B872-12FF2BC3471E}"/>
          </ac:spMkLst>
        </pc:spChg>
        <pc:spChg chg="del">
          <ac:chgData name="Monica Halcro" userId="54c1a339-cee7-4f84-8b1e-3d82a34c0354" providerId="ADAL" clId="{BD51A9BC-0787-4ECA-A8AB-802ED62A977D}" dt="2020-07-14T13:13:02.650" v="6" actId="478"/>
          <ac:spMkLst>
            <pc:docMk/>
            <pc:sldMk cId="1303112680" sldId="271"/>
            <ac:spMk id="11" creationId="{CFF14967-86BA-4A32-9B60-71B1E0B08E63}"/>
          </ac:spMkLst>
        </pc:spChg>
        <pc:spChg chg="del">
          <ac:chgData name="Monica Halcro" userId="54c1a339-cee7-4f84-8b1e-3d82a34c0354" providerId="ADAL" clId="{BD51A9BC-0787-4ECA-A8AB-802ED62A977D}" dt="2020-07-14T13:13:05.990" v="8" actId="478"/>
          <ac:spMkLst>
            <pc:docMk/>
            <pc:sldMk cId="1303112680" sldId="271"/>
            <ac:spMk id="12" creationId="{3DFC2F77-8B0E-41DB-90B1-AA2BD1D1F512}"/>
          </ac:spMkLst>
        </pc:spChg>
        <pc:spChg chg="del">
          <ac:chgData name="Monica Halcro" userId="54c1a339-cee7-4f84-8b1e-3d82a34c0354" providerId="ADAL" clId="{BD51A9BC-0787-4ECA-A8AB-802ED62A977D}" dt="2020-07-14T13:12:57.935" v="3" actId="478"/>
          <ac:spMkLst>
            <pc:docMk/>
            <pc:sldMk cId="1303112680" sldId="271"/>
            <ac:spMk id="17" creationId="{3EF7EF20-9143-4AC7-A93C-331ED7EEC289}"/>
          </ac:spMkLst>
        </pc:spChg>
        <pc:spChg chg="del">
          <ac:chgData name="Monica Halcro" userId="54c1a339-cee7-4f84-8b1e-3d82a34c0354" providerId="ADAL" clId="{BD51A9BC-0787-4ECA-A8AB-802ED62A977D}" dt="2020-07-14T13:13:20.844" v="16" actId="478"/>
          <ac:spMkLst>
            <pc:docMk/>
            <pc:sldMk cId="1303112680" sldId="271"/>
            <ac:spMk id="18" creationId="{9BA4DCA3-CC9A-4CBD-A2E7-C8E6A5AD1AA4}"/>
          </ac:spMkLst>
        </pc:spChg>
        <pc:spChg chg="del">
          <ac:chgData name="Monica Halcro" userId="54c1a339-cee7-4f84-8b1e-3d82a34c0354" providerId="ADAL" clId="{BD51A9BC-0787-4ECA-A8AB-802ED62A977D}" dt="2020-07-14T13:13:03.790" v="7" actId="478"/>
          <ac:spMkLst>
            <pc:docMk/>
            <pc:sldMk cId="1303112680" sldId="271"/>
            <ac:spMk id="19" creationId="{E31CC791-2085-4C8B-8FC9-6289D09DEABD}"/>
          </ac:spMkLst>
        </pc:spChg>
        <pc:spChg chg="del">
          <ac:chgData name="Monica Halcro" userId="54c1a339-cee7-4f84-8b1e-3d82a34c0354" providerId="ADAL" clId="{BD51A9BC-0787-4ECA-A8AB-802ED62A977D}" dt="2020-07-14T13:13:13.144" v="12" actId="478"/>
          <ac:spMkLst>
            <pc:docMk/>
            <pc:sldMk cId="1303112680" sldId="271"/>
            <ac:spMk id="20" creationId="{C3FA2700-DF4C-4600-B7D2-3A8D4EA23799}"/>
          </ac:spMkLst>
        </pc:spChg>
        <pc:spChg chg="del">
          <ac:chgData name="Monica Halcro" userId="54c1a339-cee7-4f84-8b1e-3d82a34c0354" providerId="ADAL" clId="{BD51A9BC-0787-4ECA-A8AB-802ED62A977D}" dt="2020-07-14T13:13:07.985" v="9" actId="478"/>
          <ac:spMkLst>
            <pc:docMk/>
            <pc:sldMk cId="1303112680" sldId="271"/>
            <ac:spMk id="22" creationId="{551BD6FF-6A42-4C3C-87E4-7E06928A842A}"/>
          </ac:spMkLst>
        </pc:spChg>
        <pc:spChg chg="del mod">
          <ac:chgData name="Monica Halcro" userId="54c1a339-cee7-4f84-8b1e-3d82a34c0354" providerId="ADAL" clId="{BD51A9BC-0787-4ECA-A8AB-802ED62A977D}" dt="2020-07-14T13:13:18.868" v="15" actId="478"/>
          <ac:spMkLst>
            <pc:docMk/>
            <pc:sldMk cId="1303112680" sldId="271"/>
            <ac:spMk id="23" creationId="{D7048718-258F-4E97-9238-4B63F9A95961}"/>
          </ac:spMkLst>
        </pc:spChg>
        <pc:spChg chg="del">
          <ac:chgData name="Monica Halcro" userId="54c1a339-cee7-4f84-8b1e-3d82a34c0354" providerId="ADAL" clId="{BD51A9BC-0787-4ECA-A8AB-802ED62A977D}" dt="2020-07-14T13:13:11.356" v="11" actId="478"/>
          <ac:spMkLst>
            <pc:docMk/>
            <pc:sldMk cId="1303112680" sldId="271"/>
            <ac:spMk id="24" creationId="{BE3829A5-4DB3-43EB-858F-114628FDFCF1}"/>
          </ac:spMkLst>
        </pc:spChg>
        <pc:spChg chg="del">
          <ac:chgData name="Monica Halcro" userId="54c1a339-cee7-4f84-8b1e-3d82a34c0354" providerId="ADAL" clId="{BD51A9BC-0787-4ECA-A8AB-802ED62A977D}" dt="2020-07-14T13:13:09.693" v="10" actId="478"/>
          <ac:spMkLst>
            <pc:docMk/>
            <pc:sldMk cId="1303112680" sldId="271"/>
            <ac:spMk id="26" creationId="{E06905B0-0188-4823-B69A-42C9B9689B3C}"/>
          </ac:spMkLst>
        </pc:spChg>
        <pc:spChg chg="del">
          <ac:chgData name="Monica Halcro" userId="54c1a339-cee7-4f84-8b1e-3d82a34c0354" providerId="ADAL" clId="{BD51A9BC-0787-4ECA-A8AB-802ED62A977D}" dt="2020-07-14T13:13:15.687" v="13" actId="478"/>
          <ac:spMkLst>
            <pc:docMk/>
            <pc:sldMk cId="1303112680" sldId="271"/>
            <ac:spMk id="28" creationId="{F1203419-0577-4948-BBD2-E353318B998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1F4F0-8CB1-4B80-AC0F-1BD837D2E92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C2ACB-D4C9-43F7-A861-D8EEB29446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150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0CADBF-1927-45CD-B86D-DE0D02A9807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073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0CADBF-1927-45CD-B86D-DE0D02A9807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32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BE83B-442A-4603-A3A0-15A52960F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6D5FED-AF6D-4C5B-BB58-C28D2CFC7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7C27F-1CA5-4860-BD8A-035D66A0B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F51E-7943-4215-BD88-60E1CEAAF6C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BA1B1-C74D-4DA8-B298-2522C2298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A3991-B044-4F52-BF6D-51E6CC35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CDB3-E10A-46E7-956D-F18D49328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6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99B34-3DB1-4CB2-AAC2-6AF685AFA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6C1001-C065-42C7-8CC9-008F28FD8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59356-89CF-42B1-8E9F-B911D6F3F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F51E-7943-4215-BD88-60E1CEAAF6C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67816-7C32-4F7F-805A-77C9D4041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76849-CA05-4641-B843-260F91F64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CDB3-E10A-46E7-956D-F18D49328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39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6BBC96-2414-4AA7-B5D4-D6170F3EC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717EBD-BA94-4BE7-BBE6-499CFE546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76CB8-DA79-4B1C-B72C-5B7D4162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F51E-7943-4215-BD88-60E1CEAAF6C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C9CD4-953D-4AEF-AAAF-BC9F8642E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F98D0-4CAA-4075-A4D0-89BE77DAF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CDB3-E10A-46E7-956D-F18D49328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7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281DB-9842-4488-B5AE-A915625D0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74AE9-6A4F-4B2D-8E7E-72F8F1C19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70775-D42F-4B2A-A993-2D9D987B9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F51E-7943-4215-BD88-60E1CEAAF6C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99AEC-C0F3-4739-B100-B949FB5C5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AD660-33BF-42FF-9CBA-00C61F149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CDB3-E10A-46E7-956D-F18D49328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91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964ED-B305-4C8D-B673-64F71C30B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F8D6E-CE3E-4D6E-AFC3-F8F46991B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A2B3B-CBBC-4346-B4C6-C1BD06B34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F51E-7943-4215-BD88-60E1CEAAF6C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456B2-6549-40C7-BA84-76A34C75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E5FE1-AE67-4BEA-AED0-51068D6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CDB3-E10A-46E7-956D-F18D49328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95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334BC-B01E-4949-902A-9BCA9270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44415-C830-47B1-A7C2-713C651C35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52ABE-C26C-4D7C-AD8B-B19BB9B3F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B83EB-2237-4D8B-87F9-8F02328E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F51E-7943-4215-BD88-60E1CEAAF6C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C9DF8-946D-46B6-A882-11492320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61B87-93E8-434B-AA1E-BC3345CD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CDB3-E10A-46E7-956D-F18D49328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E41CD-2EBA-45DD-A2ED-12786580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EAF75-7406-4A59-91D1-8533EBC37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51B053-B3AC-43DF-9342-BBFA80B30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7F400-E158-4390-B0A5-E75DC3E95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9CD80B-4213-4C56-874B-C9020A3A9E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576DFC-66D8-45B7-B811-7551703D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F51E-7943-4215-BD88-60E1CEAAF6C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7AA2EF-C8FD-401A-B9B5-55B765F62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63FBCC-742A-43FA-9D41-DBB2B44A0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CDB3-E10A-46E7-956D-F18D49328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75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C85F5-DAAB-455A-A8AD-544B536AA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252CF4-E509-4886-8042-17337E615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F51E-7943-4215-BD88-60E1CEAAF6C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190E0-60B6-4560-82DE-6DF45EDCE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750824-6763-4272-85C3-F64196367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CDB3-E10A-46E7-956D-F18D49328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15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A2323-412A-46ED-8AAA-2F061D5CA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F51E-7943-4215-BD88-60E1CEAAF6C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CAEBC6-35E5-402F-91BE-D6545FA6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67BE18-9E2F-42B9-9177-4D423E503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CDB3-E10A-46E7-956D-F18D49328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92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81287-89BD-46B3-93CA-233590F63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AD975-D06B-4090-B242-A59F2678C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0E4FFE-2E7B-49C7-817F-B4A20CA96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353CF-FA60-4D7B-B76D-A2CABDE58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F51E-7943-4215-BD88-60E1CEAAF6C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B69E5-88E8-4086-B433-8EA3A958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6DBDC-04F4-4746-A2D4-E59F3F463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CDB3-E10A-46E7-956D-F18D49328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50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A1408-1F7D-41C3-ADC8-3ED59AF65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E1EAD6-204C-4A6F-A2D3-20992D3545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901EC-4766-458A-B9AB-366FB962B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2958B-29F6-448F-8AC6-0E8DC6AA4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4F51E-7943-4215-BD88-60E1CEAAF6C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8B703-8AA6-4159-9CE4-BB6C1DA1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EB9AC-8EDB-46E9-B119-C2E512C57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CDB3-E10A-46E7-956D-F18D49328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36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5E05DC-3906-43C8-8580-1DB4F50EA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357DA-64D8-4027-B33F-717E87621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5F164-A0C8-4E30-B618-CCF51C6DE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4F51E-7943-4215-BD88-60E1CEAAF6C7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11615-99C8-4DD3-9A48-E112A332E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53EB7-4883-4678-BD37-1CE7B7270E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5CDB3-E10A-46E7-956D-F18D49328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g.scot.nhs.uk/pay/agenda-for-chang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B8B657-11FD-4319-A699-67EAB0D6000B}"/>
              </a:ext>
            </a:extLst>
          </p:cNvPr>
          <p:cNvSpPr/>
          <p:nvPr/>
        </p:nvSpPr>
        <p:spPr>
          <a:xfrm>
            <a:off x="-1" y="6602568"/>
            <a:ext cx="12191999" cy="255432"/>
          </a:xfrm>
          <a:prstGeom prst="rect">
            <a:avLst/>
          </a:prstGeom>
          <a:solidFill>
            <a:srgbClr val="0443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July 2020  COVID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700ED9-B959-4A9B-9183-F57E54A194B7}"/>
              </a:ext>
            </a:extLst>
          </p:cNvPr>
          <p:cNvSpPr/>
          <p:nvPr/>
        </p:nvSpPr>
        <p:spPr>
          <a:xfrm>
            <a:off x="0" y="0"/>
            <a:ext cx="12192000" cy="345207"/>
          </a:xfrm>
          <a:prstGeom prst="rect">
            <a:avLst/>
          </a:prstGeom>
          <a:solidFill>
            <a:srgbClr val="0443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6397BB-16E9-406C-8521-D98E4B74CDE3}"/>
              </a:ext>
            </a:extLst>
          </p:cNvPr>
          <p:cNvSpPr txBox="1"/>
          <p:nvPr/>
        </p:nvSpPr>
        <p:spPr>
          <a:xfrm>
            <a:off x="0" y="6653"/>
            <a:ext cx="3883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>
                <a:solidFill>
                  <a:schemeClr val="bg1"/>
                </a:solidFill>
              </a:rPr>
              <a:t>NHS Education for Scotland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EDB7E57-B19A-4FC2-9216-6465BD4BD084}"/>
              </a:ext>
            </a:extLst>
          </p:cNvPr>
          <p:cNvSpPr/>
          <p:nvPr/>
        </p:nvSpPr>
        <p:spPr>
          <a:xfrm>
            <a:off x="272804" y="1777567"/>
            <a:ext cx="1411550" cy="102956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/>
              <a:t>Student Nurse submits timesheet to Authoriser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FF14967-86BA-4A32-9B60-71B1E0B08E63}"/>
              </a:ext>
            </a:extLst>
          </p:cNvPr>
          <p:cNvSpPr/>
          <p:nvPr/>
        </p:nvSpPr>
        <p:spPr>
          <a:xfrm>
            <a:off x="2657198" y="1777567"/>
            <a:ext cx="1411550" cy="102956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/>
              <a:t>Authoriser Review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DFC2F77-8B0E-41DB-90B1-AA2BD1D1F512}"/>
              </a:ext>
            </a:extLst>
          </p:cNvPr>
          <p:cNvSpPr/>
          <p:nvPr/>
        </p:nvSpPr>
        <p:spPr>
          <a:xfrm>
            <a:off x="5200086" y="1814542"/>
            <a:ext cx="1411550" cy="102956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/>
              <a:t>Authoriser Submit Timesheet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565773D-E2E0-4F69-A581-35F4C532E4B6}"/>
              </a:ext>
            </a:extLst>
          </p:cNvPr>
          <p:cNvSpPr/>
          <p:nvPr/>
        </p:nvSpPr>
        <p:spPr>
          <a:xfrm>
            <a:off x="337350" y="468593"/>
            <a:ext cx="11581845" cy="7775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rgbClr val="002060"/>
                </a:solidFill>
              </a:rPr>
              <a:t>Manual Timesheet Submissions – Student Nurses working in non-NHS sites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3EF7EF20-9143-4AC7-A93C-331ED7EEC289}"/>
              </a:ext>
            </a:extLst>
          </p:cNvPr>
          <p:cNvSpPr/>
          <p:nvPr/>
        </p:nvSpPr>
        <p:spPr>
          <a:xfrm>
            <a:off x="1869119" y="2140243"/>
            <a:ext cx="674703" cy="255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E31CC791-2085-4C8B-8FC9-6289D09DEABD}"/>
              </a:ext>
            </a:extLst>
          </p:cNvPr>
          <p:cNvSpPr/>
          <p:nvPr/>
        </p:nvSpPr>
        <p:spPr>
          <a:xfrm>
            <a:off x="4341824" y="2140243"/>
            <a:ext cx="674703" cy="255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3FA2700-DF4C-4600-B7D2-3A8D4EA23799}"/>
              </a:ext>
            </a:extLst>
          </p:cNvPr>
          <p:cNvSpPr/>
          <p:nvPr/>
        </p:nvSpPr>
        <p:spPr>
          <a:xfrm>
            <a:off x="10478984" y="1880891"/>
            <a:ext cx="1411550" cy="102956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Student Nurse receives adjustment to pay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551BD6FF-6A42-4C3C-87E4-7E06928A842A}"/>
              </a:ext>
            </a:extLst>
          </p:cNvPr>
          <p:cNvSpPr/>
          <p:nvPr/>
        </p:nvSpPr>
        <p:spPr>
          <a:xfrm>
            <a:off x="6956102" y="2143159"/>
            <a:ext cx="674703" cy="255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Folded Corner 22">
            <a:extLst>
              <a:ext uri="{FF2B5EF4-FFF2-40B4-BE49-F238E27FC236}">
                <a16:creationId xmlns:a16="http://schemas.microsoft.com/office/drawing/2014/main" id="{D7048718-258F-4E97-9238-4B63F9A95961}"/>
              </a:ext>
            </a:extLst>
          </p:cNvPr>
          <p:cNvSpPr/>
          <p:nvPr/>
        </p:nvSpPr>
        <p:spPr>
          <a:xfrm>
            <a:off x="4457229" y="3203639"/>
            <a:ext cx="3392950" cy="2835070"/>
          </a:xfrm>
          <a:prstGeom prst="foldedCorner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/>
              <a:t>Additional Payments</a:t>
            </a:r>
            <a:br>
              <a:rPr lang="en-GB" u="sng" dirty="0"/>
            </a:br>
            <a:endParaRPr lang="en-GB" sz="1400" dirty="0"/>
          </a:p>
          <a:p>
            <a:pPr algn="ctr"/>
            <a:r>
              <a:rPr lang="en-GB" sz="1400" dirty="0"/>
              <a:t>All enhancements to pay for unsocial hours worked will be based on information recorded on the timesheets.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To ensure that shift patterns are reflected in payment; additional hours worked will be calculated at the end of June; and again on termination of employment.</a:t>
            </a:r>
          </a:p>
          <a:p>
            <a:pPr algn="ctr"/>
            <a:endParaRPr lang="en-GB" sz="1400" dirty="0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BE3829A5-4DB3-43EB-858F-114628FDFCF1}"/>
              </a:ext>
            </a:extLst>
          </p:cNvPr>
          <p:cNvSpPr/>
          <p:nvPr/>
        </p:nvSpPr>
        <p:spPr>
          <a:xfrm>
            <a:off x="9636056" y="2164635"/>
            <a:ext cx="674703" cy="255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06905B0-0188-4823-B69A-42C9B9689B3C}"/>
              </a:ext>
            </a:extLst>
          </p:cNvPr>
          <p:cNvSpPr/>
          <p:nvPr/>
        </p:nvSpPr>
        <p:spPr>
          <a:xfrm>
            <a:off x="8056281" y="1929967"/>
            <a:ext cx="1411550" cy="102956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NES Finance/Payroll Review and process Timesheet</a:t>
            </a:r>
          </a:p>
        </p:txBody>
      </p:sp>
      <p:sp>
        <p:nvSpPr>
          <p:cNvPr id="28" name="Rectangle: Folded Corner 27">
            <a:extLst>
              <a:ext uri="{FF2B5EF4-FFF2-40B4-BE49-F238E27FC236}">
                <a16:creationId xmlns:a16="http://schemas.microsoft.com/office/drawing/2014/main" id="{F1203419-0577-4948-BBD2-E353318B9986}"/>
              </a:ext>
            </a:extLst>
          </p:cNvPr>
          <p:cNvSpPr/>
          <p:nvPr/>
        </p:nvSpPr>
        <p:spPr>
          <a:xfrm>
            <a:off x="391142" y="3204037"/>
            <a:ext cx="3950682" cy="3104953"/>
          </a:xfrm>
          <a:prstGeom prst="foldedCorner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GB" u="sng" dirty="0"/>
            </a:br>
            <a:br>
              <a:rPr lang="en-GB" u="sng" dirty="0"/>
            </a:br>
            <a:r>
              <a:rPr lang="en-GB" u="sng" dirty="0"/>
              <a:t>Submission deadline</a:t>
            </a:r>
            <a:br>
              <a:rPr lang="en-GB" u="sng" dirty="0"/>
            </a:br>
            <a:br>
              <a:rPr lang="en-GB" u="sng" dirty="0"/>
            </a:br>
            <a:r>
              <a:rPr lang="en-GB" sz="1400" u="sng" dirty="0"/>
              <a:t>Student Nurse to Authoriser</a:t>
            </a:r>
          </a:p>
          <a:p>
            <a:pPr algn="ctr"/>
            <a:r>
              <a:rPr lang="en-GB" sz="1400" dirty="0">
                <a:cs typeface="Calibri"/>
              </a:rPr>
              <a:t>Sunday 2nd August 2020</a:t>
            </a:r>
          </a:p>
          <a:p>
            <a:pPr algn="ctr"/>
            <a:r>
              <a:rPr lang="en-GB" sz="1400" dirty="0">
                <a:cs typeface="Calibri"/>
              </a:rPr>
              <a:t>Wednesday 1</a:t>
            </a:r>
            <a:r>
              <a:rPr lang="en-GB" sz="1400" baseline="30000" dirty="0">
                <a:cs typeface="Calibri"/>
              </a:rPr>
              <a:t>st</a:t>
            </a:r>
            <a:r>
              <a:rPr lang="en-GB" sz="1400" dirty="0">
                <a:cs typeface="Calibri"/>
              </a:rPr>
              <a:t> September 2020</a:t>
            </a:r>
          </a:p>
          <a:p>
            <a:pPr algn="ctr"/>
            <a:r>
              <a:rPr lang="en-GB" sz="1400" dirty="0">
                <a:cs typeface="Calibri"/>
              </a:rPr>
              <a:t>Friday 2</a:t>
            </a:r>
            <a:r>
              <a:rPr lang="en-GB" sz="1400" baseline="30000" dirty="0">
                <a:cs typeface="Calibri"/>
              </a:rPr>
              <a:t>nd</a:t>
            </a:r>
            <a:r>
              <a:rPr lang="en-GB" sz="1400" dirty="0">
                <a:cs typeface="Calibri"/>
              </a:rPr>
              <a:t> October 2020</a:t>
            </a:r>
          </a:p>
          <a:p>
            <a:pPr algn="ctr"/>
            <a:br>
              <a:rPr lang="en-GB" sz="1400" dirty="0"/>
            </a:br>
            <a:r>
              <a:rPr lang="en-GB" sz="1400" u="sng" dirty="0"/>
              <a:t>Authoriser – to NES </a:t>
            </a:r>
            <a:endParaRPr lang="en-GB" sz="1400" dirty="0">
              <a:cs typeface="Calibri" panose="020F0502020204030204"/>
            </a:endParaRPr>
          </a:p>
          <a:p>
            <a:pPr algn="ctr"/>
            <a:r>
              <a:rPr lang="en-GB" sz="1400" dirty="0"/>
              <a:t>Tuesday 4</a:t>
            </a:r>
            <a:r>
              <a:rPr lang="en-GB" sz="1400" baseline="30000" dirty="0"/>
              <a:t>th</a:t>
            </a:r>
            <a:r>
              <a:rPr lang="en-GB" sz="1400" dirty="0"/>
              <a:t> August 2020</a:t>
            </a:r>
          </a:p>
          <a:p>
            <a:pPr algn="ctr"/>
            <a:r>
              <a:rPr lang="en-GB" sz="1400" dirty="0"/>
              <a:t>Wednesday 2</a:t>
            </a:r>
            <a:r>
              <a:rPr lang="en-GB" sz="1400" baseline="30000" dirty="0"/>
              <a:t>nd</a:t>
            </a:r>
            <a:r>
              <a:rPr lang="en-GB" sz="1400" dirty="0"/>
              <a:t> September 2020</a:t>
            </a:r>
          </a:p>
          <a:p>
            <a:pPr algn="ctr"/>
            <a:r>
              <a:rPr lang="en-GB" sz="1400" dirty="0"/>
              <a:t>Tuesday 6</a:t>
            </a:r>
            <a:r>
              <a:rPr lang="en-GB" sz="1400" baseline="30000" dirty="0"/>
              <a:t>th</a:t>
            </a:r>
            <a:r>
              <a:rPr lang="en-GB" sz="1400" dirty="0"/>
              <a:t> October 2020</a:t>
            </a:r>
            <a:br>
              <a:rPr lang="en-GB" sz="1400" dirty="0"/>
            </a:br>
            <a:endParaRPr lang="en-GB" sz="1400" dirty="0">
              <a:cs typeface="Calibri"/>
            </a:endParaRPr>
          </a:p>
          <a:p>
            <a:pPr algn="ctr"/>
            <a:br>
              <a:rPr lang="en-GB" sz="1400" dirty="0"/>
            </a:br>
            <a:endParaRPr lang="en-GB" sz="1400" dirty="0"/>
          </a:p>
        </p:txBody>
      </p:sp>
      <p:sp>
        <p:nvSpPr>
          <p:cNvPr id="18" name="Rectangle: Folded Corner 17">
            <a:extLst>
              <a:ext uri="{FF2B5EF4-FFF2-40B4-BE49-F238E27FC236}">
                <a16:creationId xmlns:a16="http://schemas.microsoft.com/office/drawing/2014/main" id="{9BA4DCA3-CC9A-4CBD-A2E7-C8E6A5AD1AA4}"/>
              </a:ext>
            </a:extLst>
          </p:cNvPr>
          <p:cNvSpPr/>
          <p:nvPr/>
        </p:nvSpPr>
        <p:spPr>
          <a:xfrm>
            <a:off x="8171685" y="3182162"/>
            <a:ext cx="3512315" cy="3126429"/>
          </a:xfrm>
          <a:prstGeom prst="foldedCorner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 dirty="0"/>
          </a:p>
          <a:p>
            <a:pPr algn="ctr"/>
            <a:r>
              <a:rPr lang="en-GB" u="sng" dirty="0"/>
              <a:t>Pay Dates</a:t>
            </a:r>
            <a:br>
              <a:rPr lang="en-GB" u="sng" dirty="0"/>
            </a:br>
            <a:r>
              <a:rPr lang="en-GB" sz="1400" dirty="0"/>
              <a:t>Last Thursday of each month</a:t>
            </a:r>
            <a:br>
              <a:rPr lang="en-GB" sz="1400" dirty="0"/>
            </a:br>
            <a:endParaRPr lang="en-GB" sz="1400" dirty="0"/>
          </a:p>
          <a:p>
            <a:pPr algn="ctr"/>
            <a:r>
              <a:rPr lang="en-GB" sz="1400" dirty="0"/>
              <a:t>Enhancements for unsocial hours worked will be processed the following month  </a:t>
            </a:r>
            <a:r>
              <a:rPr lang="en-GB" sz="1400" dirty="0" err="1"/>
              <a:t>Eg</a:t>
            </a:r>
            <a:r>
              <a:rPr lang="en-GB" sz="1400" dirty="0"/>
              <a:t> enhancements for July will be paid in August;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Payment for additional hours worked prior to the end of June will be paid in August. Other hours will be paid the month following termination of employment.</a:t>
            </a:r>
            <a:br>
              <a:rPr lang="en-GB" sz="1400" dirty="0"/>
            </a:b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7078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B8B657-11FD-4319-A699-67EAB0D6000B}"/>
              </a:ext>
            </a:extLst>
          </p:cNvPr>
          <p:cNvSpPr/>
          <p:nvPr/>
        </p:nvSpPr>
        <p:spPr>
          <a:xfrm>
            <a:off x="-1" y="6602568"/>
            <a:ext cx="12191999" cy="255432"/>
          </a:xfrm>
          <a:prstGeom prst="rect">
            <a:avLst/>
          </a:prstGeom>
          <a:solidFill>
            <a:srgbClr val="0443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July 2020  COVID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700ED9-B959-4A9B-9183-F57E54A194B7}"/>
              </a:ext>
            </a:extLst>
          </p:cNvPr>
          <p:cNvSpPr/>
          <p:nvPr/>
        </p:nvSpPr>
        <p:spPr>
          <a:xfrm>
            <a:off x="0" y="0"/>
            <a:ext cx="12192000" cy="345207"/>
          </a:xfrm>
          <a:prstGeom prst="rect">
            <a:avLst/>
          </a:prstGeom>
          <a:solidFill>
            <a:srgbClr val="0443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6397BB-16E9-406C-8521-D98E4B74CDE3}"/>
              </a:ext>
            </a:extLst>
          </p:cNvPr>
          <p:cNvSpPr txBox="1"/>
          <p:nvPr/>
        </p:nvSpPr>
        <p:spPr>
          <a:xfrm>
            <a:off x="0" y="6653"/>
            <a:ext cx="3883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>
                <a:solidFill>
                  <a:schemeClr val="bg1"/>
                </a:solidFill>
              </a:rPr>
              <a:t>NHS Education for Scotland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565773D-E2E0-4F69-A581-35F4C532E4B6}"/>
              </a:ext>
            </a:extLst>
          </p:cNvPr>
          <p:cNvSpPr/>
          <p:nvPr/>
        </p:nvSpPr>
        <p:spPr>
          <a:xfrm>
            <a:off x="337350" y="468593"/>
            <a:ext cx="11581845" cy="7775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rgbClr val="002060"/>
                </a:solidFill>
              </a:rPr>
              <a:t>Manual Timesheet Submissions – Student Nurses working in non-NHS sites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76DE41-4AC4-41F0-B872-12FF2BC3471E}"/>
              </a:ext>
            </a:extLst>
          </p:cNvPr>
          <p:cNvSpPr txBox="1"/>
          <p:nvPr/>
        </p:nvSpPr>
        <p:spPr>
          <a:xfrm>
            <a:off x="431059" y="1814623"/>
            <a:ext cx="114881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Terms and Conditions</a:t>
            </a:r>
          </a:p>
          <a:p>
            <a:endParaRPr lang="en-GB" dirty="0"/>
          </a:p>
          <a:p>
            <a:r>
              <a:rPr lang="en-GB" dirty="0"/>
              <a:t>All Student Nurses are employed under the Agenda for Change Terms and Conditions.  The full </a:t>
            </a:r>
            <a:r>
              <a:rPr lang="en-GB" dirty="0" err="1"/>
              <a:t>AfC</a:t>
            </a:r>
            <a:r>
              <a:rPr lang="en-GB" dirty="0"/>
              <a:t> handbook is available via the link below: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http://www.msg.scot.nhs.uk/pay/agenda-for-change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112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piDescription xmlns="http://schemas.microsoft.com/sharepoint/v3" xsi:nil="true"/>
    <Creator xmlns="9369f9cd-7934-46f9-83f8-0ab2aa6125c5" xsi:nil="true"/>
    <Tags xmlns="9369f9cd-7934-46f9-83f8-0ab2aa6125c5" xsi:nil="true"/>
    <MimeType xmlns="9369f9cd-7934-46f9-83f8-0ab2aa6125c5" xsi:nil="true"/>
    <Legacy_x0020_ID xmlns="9369f9cd-7934-46f9-83f8-0ab2aa6125c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NES PowerPoint" ma:contentTypeID="0x010100540009AA9B7AD14AB7CB3A6FC98C51F8060010BAB1787A02944EA4757B1AD6D19868" ma:contentTypeVersion="5" ma:contentTypeDescription="" ma:contentTypeScope="" ma:versionID="103879941522cd7cb78acd093706ee7d">
  <xsd:schema xmlns:xsd="http://www.w3.org/2001/XMLSchema" xmlns:xs="http://www.w3.org/2001/XMLSchema" xmlns:p="http://schemas.microsoft.com/office/2006/metadata/properties" xmlns:ns1="http://schemas.microsoft.com/sharepoint/v3" xmlns:ns2="9369f9cd-7934-46f9-83f8-0ab2aa6125c5" targetNamespace="http://schemas.microsoft.com/office/2006/metadata/properties" ma:root="true" ma:fieldsID="bd8fc5fca234ad3336efa6ec3b249c13" ns1:_="" ns2:_="">
    <xsd:import namespace="http://schemas.microsoft.com/sharepoint/v3"/>
    <xsd:import namespace="9369f9cd-7934-46f9-83f8-0ab2aa6125c5"/>
    <xsd:element name="properties">
      <xsd:complexType>
        <xsd:sequence>
          <xsd:element name="documentManagement">
            <xsd:complexType>
              <xsd:all>
                <xsd:element ref="ns1:KpiDescription" minOccurs="0"/>
                <xsd:element ref="ns2:MimeType" minOccurs="0"/>
                <xsd:element ref="ns2:Creator" minOccurs="0"/>
                <xsd:element ref="ns2:Tags" minOccurs="0"/>
                <xsd:element ref="ns2:Legacy_x0020_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KpiDescription" ma:index="2" nillable="true" ma:displayName="Description" ma:description="The description provides information about the purpose of the goal." ma:internalName="Kpi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9f9cd-7934-46f9-83f8-0ab2aa6125c5" elementFormDefault="qualified">
    <xsd:import namespace="http://schemas.microsoft.com/office/2006/documentManagement/types"/>
    <xsd:import namespace="http://schemas.microsoft.com/office/infopath/2007/PartnerControls"/>
    <xsd:element name="MimeType" ma:index="3" nillable="true" ma:displayName="Mime Type" ma:internalName="MimeType">
      <xsd:simpleType>
        <xsd:restriction base="dms:Text">
          <xsd:maxLength value="255"/>
        </xsd:restriction>
      </xsd:simpleType>
    </xsd:element>
    <xsd:element name="Creator" ma:index="5" nillable="true" ma:displayName="Creator" ma:internalName="Creator">
      <xsd:simpleType>
        <xsd:restriction base="dms:Text">
          <xsd:maxLength value="255"/>
        </xsd:restriction>
      </xsd:simpleType>
    </xsd:element>
    <xsd:element name="Tags" ma:index="6" nillable="true" ma:displayName="Tags" ma:internalName="Tags">
      <xsd:simpleType>
        <xsd:restriction base="dms:Note">
          <xsd:maxLength value="255"/>
        </xsd:restriction>
      </xsd:simpleType>
    </xsd:element>
    <xsd:element name="Legacy_x0020_ID" ma:index="7" nillable="true" ma:displayName="Legacy ID" ma:internalName="Legacy_x0020_I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4" ma:displayName="Author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16ac32b6-d060-42fb-93c0-6c46742e1aee" ContentTypeId="0x010100540009AA9B7AD14AB7CB3A6FC98C51F806" PreviousValue="false"/>
</file>

<file path=customXml/itemProps1.xml><?xml version="1.0" encoding="utf-8"?>
<ds:datastoreItem xmlns:ds="http://schemas.openxmlformats.org/officeDocument/2006/customXml" ds:itemID="{E8D4D498-08FF-4AE7-AD1A-97ACD155C96F}">
  <ds:schemaRefs>
    <ds:schemaRef ds:uri="http://schemas.microsoft.com/office/2006/documentManagement/types"/>
    <ds:schemaRef ds:uri="9369f9cd-7934-46f9-83f8-0ab2aa6125c5"/>
    <ds:schemaRef ds:uri="http://purl.org/dc/dcmitype/"/>
    <ds:schemaRef ds:uri="http://schemas.microsoft.com/sharepoint/v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2E7CE7B-F7C2-4AD7-B6C3-A6EFF2874A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67DDBD-2611-43A5-995A-E72221F4AA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369f9cd-7934-46f9-83f8-0ab2aa6125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8BC9E31-675C-4BD7-8B18-49A9ECDF4828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108</Words>
  <Application>Microsoft Office PowerPoint</Application>
  <PresentationFormat>Widescreen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Halcro</dc:creator>
  <cp:lastModifiedBy>Monica Halcro</cp:lastModifiedBy>
  <cp:revision>3</cp:revision>
  <dcterms:created xsi:type="dcterms:W3CDTF">2020-04-20T16:32:24Z</dcterms:created>
  <dcterms:modified xsi:type="dcterms:W3CDTF">2020-07-14T13:15:56Z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0x010100540009AA9B7AD14AB7CB3A6FC98C51F8060010BAB1787A02944EA4757B1AD6D19868</vt:lpwstr>
  </property>
  <property fmtid="{D5CDD505-2E9C-101B-9397-08002B2CF9AE}" pid="3" name="_dlc_DocIdItemGuid">
    <vt:lpwstr>c2cb1ac3-e1d3-4dd2-975a-4383ddd6b268</vt:lpwstr>
  </property>
</Properties>
</file>