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33"/>
  </p:notesMasterIdLst>
  <p:handoutMasterIdLst>
    <p:handoutMasterId r:id="rId34"/>
  </p:handoutMasterIdLst>
  <p:sldIdLst>
    <p:sldId id="271" r:id="rId3"/>
    <p:sldId id="256" r:id="rId4"/>
    <p:sldId id="340" r:id="rId5"/>
    <p:sldId id="352" r:id="rId6"/>
    <p:sldId id="343" r:id="rId7"/>
    <p:sldId id="320" r:id="rId8"/>
    <p:sldId id="321" r:id="rId9"/>
    <p:sldId id="322" r:id="rId10"/>
    <p:sldId id="332" r:id="rId11"/>
    <p:sldId id="296" r:id="rId12"/>
    <p:sldId id="307" r:id="rId13"/>
    <p:sldId id="345" r:id="rId14"/>
    <p:sldId id="261" r:id="rId15"/>
    <p:sldId id="308" r:id="rId16"/>
    <p:sldId id="337" r:id="rId17"/>
    <p:sldId id="265" r:id="rId18"/>
    <p:sldId id="268" r:id="rId19"/>
    <p:sldId id="350" r:id="rId20"/>
    <p:sldId id="309" r:id="rId21"/>
    <p:sldId id="328" r:id="rId22"/>
    <p:sldId id="348" r:id="rId23"/>
    <p:sldId id="323" r:id="rId24"/>
    <p:sldId id="338" r:id="rId25"/>
    <p:sldId id="339" r:id="rId26"/>
    <p:sldId id="342" r:id="rId27"/>
    <p:sldId id="349" r:id="rId28"/>
    <p:sldId id="269" r:id="rId29"/>
    <p:sldId id="282" r:id="rId30"/>
    <p:sldId id="310" r:id="rId31"/>
    <p:sldId id="270" r:id="rId32"/>
  </p:sldIdLst>
  <p:sldSz cx="9144000" cy="6858000" type="screen4x3"/>
  <p:notesSz cx="6669088" cy="992822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66FF33"/>
    <a:srgbClr val="FF66FF"/>
    <a:srgbClr val="00FFFF"/>
    <a:srgbClr val="FFCCFF"/>
    <a:srgbClr val="B1FFFF"/>
    <a:srgbClr val="CCFFFF"/>
    <a:srgbClr val="FFCCCC"/>
    <a:srgbClr val="FFFFCC"/>
    <a:srgbClr val="3333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5" autoAdjust="0"/>
    <p:restoredTop sz="94595" autoAdjust="0"/>
  </p:normalViewPr>
  <p:slideViewPr>
    <p:cSldViewPr snapToGrid="0">
      <p:cViewPr>
        <p:scale>
          <a:sx n="73" d="100"/>
          <a:sy n="73" d="100"/>
        </p:scale>
        <p:origin x="-40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938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9150" y="0"/>
            <a:ext cx="2889938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814"/>
            <a:ext cx="2889938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9150" y="9431814"/>
            <a:ext cx="2889938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F346F51-CE3D-4B7B-BBCE-3DC6CD97BC94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938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9150" y="0"/>
            <a:ext cx="2889938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4075" y="744538"/>
            <a:ext cx="4960938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212" y="4715907"/>
            <a:ext cx="4890665" cy="446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814"/>
            <a:ext cx="2889938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9150" y="9431814"/>
            <a:ext cx="2889938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2FAFAC7-29CB-4D7A-B2D3-2F920C4ACC28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AFAC7-29CB-4D7A-B2D3-2F920C4ACC28}" type="slidenum">
              <a:rPr lang="en-GB" smtClean="0"/>
              <a:pPr/>
              <a:t>23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48CF2B-3A4D-48FC-BC94-6A13A1F2666A}" type="slidenum">
              <a:rPr lang="en-GB" smtClean="0"/>
              <a:pPr/>
              <a:t>26</a:t>
            </a:fld>
            <a:endParaRPr lang="en-GB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2525" cy="3722687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317" y="4716464"/>
            <a:ext cx="4890456" cy="4467225"/>
          </a:xfrm>
          <a:noFill/>
          <a:ln/>
        </p:spPr>
        <p:txBody>
          <a:bodyPr lIns="84491" tIns="42245" rIns="84491" bIns="42245"/>
          <a:lstStyle/>
          <a:p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8CAB2F-9058-4B9F-831B-4C7B7AC13CA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E40633-B8E7-425D-8861-EB9FE5AFC4E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3736F-1B44-4060-8944-4AE43FEFA9E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29FF84-1548-4DCC-888F-F6763B4D04D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CE3496-2F53-4838-BBF5-26F14B539AD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D6C556-A219-45C4-982D-59255E92829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27CE80-9291-45FF-8F41-D248336BABA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E40279-9706-4A99-A06F-CDE0B465718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FB4FB2-EF13-45A0-8141-BE257A7386A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B36450-3D58-43F3-BC03-F654FB59229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82DA20-BF3D-4CA7-9304-EE4E0463583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B845CA4-B289-4E9C-A2B4-66E907566DA4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87620" tIns="43810" rIns="87620" bIns="438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87620" tIns="43810" rIns="87620" bIns="438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73025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73025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ctr" defTabSz="73025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ctr" defTabSz="73025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ctr" defTabSz="73025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ctr" defTabSz="73025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ctr" defTabSz="73025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ctr" defTabSz="73025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ctr" defTabSz="73025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28613" indent="-328613" algn="l" defTabSz="7302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11200" indent="-273050" algn="l" defTabSz="73025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700">
          <a:solidFill>
            <a:schemeClr val="tx1"/>
          </a:solidFill>
          <a:latin typeface="+mn-lt"/>
        </a:defRPr>
      </a:lvl2pPr>
      <a:lvl3pPr marL="1093788" indent="-219075" algn="l" defTabSz="7302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300">
          <a:solidFill>
            <a:schemeClr val="tx1"/>
          </a:solidFill>
          <a:latin typeface="+mn-lt"/>
        </a:defRPr>
      </a:lvl3pPr>
      <a:lvl4pPr marL="1531938" indent="-219075" algn="l" defTabSz="73025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1900">
          <a:solidFill>
            <a:schemeClr val="tx1"/>
          </a:solidFill>
          <a:latin typeface="+mn-lt"/>
        </a:defRPr>
      </a:lvl4pPr>
      <a:lvl5pPr marL="1970088" indent="-219075" algn="l" defTabSz="7302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900">
          <a:solidFill>
            <a:schemeClr val="tx1"/>
          </a:solidFill>
          <a:latin typeface="+mn-lt"/>
        </a:defRPr>
      </a:lvl5pPr>
      <a:lvl6pPr marL="2427288" indent="-219075" algn="l" defTabSz="7302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900">
          <a:solidFill>
            <a:schemeClr val="tx1"/>
          </a:solidFill>
          <a:latin typeface="+mn-lt"/>
        </a:defRPr>
      </a:lvl6pPr>
      <a:lvl7pPr marL="2884488" indent="-219075" algn="l" defTabSz="7302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900">
          <a:solidFill>
            <a:schemeClr val="tx1"/>
          </a:solidFill>
          <a:latin typeface="+mn-lt"/>
        </a:defRPr>
      </a:lvl7pPr>
      <a:lvl8pPr marL="3341688" indent="-219075" algn="l" defTabSz="7302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900">
          <a:solidFill>
            <a:schemeClr val="tx1"/>
          </a:solidFill>
          <a:latin typeface="+mn-lt"/>
        </a:defRPr>
      </a:lvl8pPr>
      <a:lvl9pPr marL="3798888" indent="-219075" algn="l" defTabSz="7302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9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Microsoft_Office_Word_97_-_2003_Document1.doc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learnbloodtransfusion.org.uk/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Microsoft_Office_Word_97_-_2003_Document3.doc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Microsoft_Office_Word_97_-_2003_Document4.doc"/><Relationship Id="rId4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emf"/><Relationship Id="rId5" Type="http://schemas.openxmlformats.org/officeDocument/2006/relationships/image" Target="../media/image52.wmf"/><Relationship Id="rId4" Type="http://schemas.openxmlformats.org/officeDocument/2006/relationships/image" Target="../media/image49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Microsoft_Office_Word_97_-_2003_Document6.doc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581025" y="1520825"/>
            <a:ext cx="79708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3200" b="1">
                <a:latin typeface="Arial" charset="0"/>
              </a:rPr>
              <a:t>RAIGMORE HOSPITAL MEDICAL STAFF</a:t>
            </a:r>
          </a:p>
          <a:p>
            <a:pPr algn="ctr"/>
            <a:r>
              <a:rPr lang="en-GB" sz="3200" b="1">
                <a:latin typeface="Arial" charset="0"/>
              </a:rPr>
              <a:t>INDUCTION DAY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036638" y="3475038"/>
            <a:ext cx="4586287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4800" b="1">
                <a:latin typeface="Arial" charset="0"/>
              </a:rPr>
              <a:t>TRANSFUSION</a:t>
            </a:r>
          </a:p>
          <a:p>
            <a:pPr algn="ctr"/>
            <a:r>
              <a:rPr lang="en-GB" sz="4000" b="1">
                <a:latin typeface="Arial" charset="0"/>
              </a:rPr>
              <a:t>- getting it right !</a:t>
            </a:r>
          </a:p>
        </p:txBody>
      </p:sp>
      <p:graphicFrame>
        <p:nvGraphicFramePr>
          <p:cNvPr id="20484" name="Object 4"/>
          <p:cNvGraphicFramePr>
            <a:graphicFrameLocks noChangeAspect="1"/>
          </p:cNvGraphicFramePr>
          <p:nvPr/>
        </p:nvGraphicFramePr>
        <p:xfrm>
          <a:off x="6288088" y="2859088"/>
          <a:ext cx="2081212" cy="3149600"/>
        </p:xfrm>
        <a:graphic>
          <a:graphicData uri="http://schemas.openxmlformats.org/presentationml/2006/ole">
            <p:oleObj spid="_x0000_s20484" name="Document" r:id="rId4" imgW="2172240" imgH="3283920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6755" y="222069"/>
            <a:ext cx="408867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smtClean="0">
                <a:latin typeface="Arial" pitchFamily="34" charset="0"/>
                <a:cs typeface="Arial" pitchFamily="34" charset="0"/>
              </a:rPr>
              <a:t>Mandatory Transfusion Training</a:t>
            </a:r>
          </a:p>
          <a:p>
            <a:endParaRPr lang="en-GB" sz="18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GB" sz="1600" dirty="0" smtClean="0">
                <a:latin typeface="Arial" pitchFamily="34" charset="0"/>
                <a:cs typeface="Arial" pitchFamily="34" charset="0"/>
              </a:rPr>
              <a:t>All staff involved in the clinical transfusion process must complete </a:t>
            </a:r>
          </a:p>
          <a:p>
            <a:endParaRPr lang="en-GB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GB" sz="1600" dirty="0" smtClean="0">
                <a:latin typeface="Arial" pitchFamily="34" charset="0"/>
                <a:cs typeface="Arial" pitchFamily="34" charset="0"/>
              </a:rPr>
              <a:t>LBT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: Safe transfusion practice which can be accessed via </a:t>
            </a:r>
            <a:r>
              <a:rPr lang="en-GB" sz="1600" u="sng" dirty="0" smtClean="0">
                <a:latin typeface="Arial" pitchFamily="34" charset="0"/>
                <a:cs typeface="Arial" pitchFamily="34" charset="0"/>
                <a:hlinkClick r:id="rId2"/>
              </a:rPr>
              <a:t>www.learnbloodtransfusion.org.uk</a:t>
            </a:r>
            <a:r>
              <a:rPr lang="en-GB" sz="1600" dirty="0" smtClean="0">
                <a:latin typeface="Arial" pitchFamily="34" charset="0"/>
                <a:cs typeface="Arial" pitchFamily="34" charset="0"/>
                <a:hlinkClick r:id="rId2"/>
              </a:rPr>
              <a:t> </a:t>
            </a:r>
            <a:endParaRPr lang="en-GB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GB" sz="1600" dirty="0" smtClean="0">
                <a:latin typeface="Arial" pitchFamily="34" charset="0"/>
                <a:cs typeface="Arial" pitchFamily="34" charset="0"/>
              </a:rPr>
              <a:t> </a:t>
            </a:r>
          </a:p>
          <a:p>
            <a:r>
              <a:rPr lang="en-GB" sz="16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training will take approximately 1 hour to complete and must be revalidated every 2 years.</a:t>
            </a:r>
          </a:p>
          <a:p>
            <a:r>
              <a:rPr lang="en-GB" sz="1600" dirty="0" smtClean="0">
                <a:latin typeface="Arial" pitchFamily="34" charset="0"/>
                <a:cs typeface="Arial" pitchFamily="34" charset="0"/>
              </a:rPr>
              <a:t> </a:t>
            </a:r>
          </a:p>
          <a:p>
            <a:r>
              <a:rPr lang="en-GB" sz="1600" dirty="0" smtClean="0">
                <a:latin typeface="Arial" pitchFamily="34" charset="0"/>
                <a:cs typeface="Arial" pitchFamily="34" charset="0"/>
              </a:rPr>
              <a:t>You must complete this training prior to commencing in your clinical area </a:t>
            </a:r>
          </a:p>
          <a:p>
            <a:r>
              <a:rPr lang="en-GB" sz="1600" dirty="0" smtClean="0">
                <a:latin typeface="Arial" pitchFamily="34" charset="0"/>
                <a:cs typeface="Arial" pitchFamily="34" charset="0"/>
              </a:rPr>
              <a:t> </a:t>
            </a: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 cstate="print"/>
          <a:srcRect l="23750" r="24152"/>
          <a:stretch>
            <a:fillRect/>
          </a:stretch>
        </p:blipFill>
        <p:spPr bwMode="auto">
          <a:xfrm>
            <a:off x="4428309" y="310521"/>
            <a:ext cx="4321309" cy="6220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146050" y="858838"/>
            <a:ext cx="43211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800" dirty="0">
                <a:latin typeface="Arial" pitchFamily="34" charset="0"/>
                <a:cs typeface="Arial" pitchFamily="34" charset="0"/>
              </a:rPr>
              <a:t>Username : Active e-mail</a:t>
            </a:r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146051" y="1421606"/>
            <a:ext cx="4110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800" dirty="0">
                <a:latin typeface="Arial" pitchFamily="34" charset="0"/>
                <a:cs typeface="Arial" pitchFamily="34" charset="0"/>
              </a:rPr>
              <a:t>Unique Identifier: SWISS / GMC No</a:t>
            </a:r>
            <a:r>
              <a:rPr lang="en-GB" sz="1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146051" y="1984375"/>
            <a:ext cx="43655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800" dirty="0" smtClean="0">
                <a:latin typeface="Arial" pitchFamily="34" charset="0"/>
                <a:cs typeface="Arial" pitchFamily="34" charset="0"/>
              </a:rPr>
              <a:t>Complete </a:t>
            </a:r>
          </a:p>
          <a:p>
            <a:r>
              <a:rPr lang="en-GB" sz="1800" dirty="0" smtClean="0">
                <a:latin typeface="Arial" pitchFamily="34" charset="0"/>
                <a:cs typeface="Arial" pitchFamily="34" charset="0"/>
              </a:rPr>
              <a:t>LBT: Safe Transfusion Practice</a:t>
            </a:r>
            <a:endParaRPr lang="en-GB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46050" y="3084513"/>
            <a:ext cx="41417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800" dirty="0">
                <a:latin typeface="Arial" pitchFamily="34" charset="0"/>
                <a:cs typeface="Arial" pitchFamily="34" charset="0"/>
              </a:rPr>
              <a:t>Print 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Certificate  </a:t>
            </a:r>
            <a:endParaRPr lang="en-GB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876800" y="4670425"/>
            <a:ext cx="3867149" cy="147732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latin typeface="Arial" charset="0"/>
              </a:rPr>
              <a:t>If already registered &amp; completed </a:t>
            </a:r>
          </a:p>
          <a:p>
            <a:pPr algn="ctr"/>
            <a:r>
              <a:rPr lang="en-GB" sz="1800" dirty="0">
                <a:latin typeface="Arial" charset="0"/>
              </a:rPr>
              <a:t>– visit site to update your details (hospital / ward </a:t>
            </a:r>
            <a:r>
              <a:rPr lang="en-GB" sz="1800" dirty="0" smtClean="0">
                <a:latin typeface="Arial" charset="0"/>
              </a:rPr>
              <a:t>discipline using the red profile tab on the home page </a:t>
            </a:r>
            <a:r>
              <a:rPr lang="en-GB" sz="1800" dirty="0">
                <a:latin typeface="Arial" charset="0"/>
              </a:rPr>
              <a:t>etc.)</a:t>
            </a:r>
          </a:p>
        </p:txBody>
      </p:sp>
      <p:pic>
        <p:nvPicPr>
          <p:cNvPr id="72705" name="Picture 1"/>
          <p:cNvPicPr>
            <a:picLocks noChangeAspect="1" noChangeArrowheads="1"/>
          </p:cNvPicPr>
          <p:nvPr/>
        </p:nvPicPr>
        <p:blipFill>
          <a:blip r:embed="rId2" cstate="print"/>
          <a:srcRect l="2143" t="12143" r="77366" b="78929"/>
          <a:stretch>
            <a:fillRect/>
          </a:stretch>
        </p:blipFill>
        <p:spPr bwMode="auto">
          <a:xfrm>
            <a:off x="235132" y="261257"/>
            <a:ext cx="1998617" cy="653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 cstate="print"/>
          <a:srcRect l="982" t="24196" r="1518" b="6161"/>
          <a:stretch>
            <a:fillRect/>
          </a:stretch>
        </p:blipFill>
        <p:spPr bwMode="auto">
          <a:xfrm>
            <a:off x="3971109" y="585961"/>
            <a:ext cx="5172891" cy="2771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4" cstate="print"/>
          <a:srcRect l="2321" t="13839" r="3929" b="10446"/>
          <a:stretch>
            <a:fillRect/>
          </a:stretch>
        </p:blipFill>
        <p:spPr bwMode="auto">
          <a:xfrm>
            <a:off x="209005" y="3487784"/>
            <a:ext cx="4485735" cy="271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6" grpId="0" autoUpdateAnimBg="0"/>
      <p:bldP spid="69637" grpId="0" autoUpdateAnimBg="0"/>
      <p:bldP spid="69638" grpId="0" autoUpdateAnimBg="0"/>
      <p:bldP spid="7" grpId="0"/>
      <p:bldP spid="9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/>
          <a:srcRect l="6780" t="12797" r="34375" b="48804"/>
          <a:stretch>
            <a:fillRect/>
          </a:stretch>
        </p:blipFill>
        <p:spPr bwMode="auto">
          <a:xfrm>
            <a:off x="166250" y="285000"/>
            <a:ext cx="7038387" cy="36743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Rounded Rectangle 12"/>
          <p:cNvSpPr/>
          <p:nvPr/>
        </p:nvSpPr>
        <p:spPr bwMode="auto">
          <a:xfrm>
            <a:off x="3522949" y="3329917"/>
            <a:ext cx="2468337" cy="249383"/>
          </a:xfrm>
          <a:prstGeom prst="roundRect">
            <a:avLst/>
          </a:prstGeom>
          <a:noFill/>
          <a:ln w="38100" cap="flat" cmpd="sng" algn="ctr">
            <a:solidFill>
              <a:srgbClr val="FF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3" cstate="print"/>
          <a:srcRect l="8474" t="48945" r="20909" b="22626"/>
          <a:stretch>
            <a:fillRect/>
          </a:stretch>
        </p:blipFill>
        <p:spPr bwMode="auto">
          <a:xfrm>
            <a:off x="320630" y="3806035"/>
            <a:ext cx="8609611" cy="2772889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Rounded Rectangle 14"/>
          <p:cNvSpPr/>
          <p:nvPr/>
        </p:nvSpPr>
        <p:spPr bwMode="auto">
          <a:xfrm>
            <a:off x="2677822" y="5489247"/>
            <a:ext cx="3544845" cy="792794"/>
          </a:xfrm>
          <a:prstGeom prst="roundRect">
            <a:avLst/>
          </a:prstGeom>
          <a:noFill/>
          <a:ln w="38100" cap="flat" cmpd="sng" algn="ctr">
            <a:solidFill>
              <a:srgbClr val="FF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3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494088" y="341995"/>
            <a:ext cx="19415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="1" u="sng" dirty="0">
                <a:latin typeface="Arial" charset="0"/>
              </a:rPr>
              <a:t>24-Hour Service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485775" y="751570"/>
            <a:ext cx="40446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dirty="0">
                <a:latin typeface="Arial" charset="0"/>
              </a:rPr>
              <a:t>Daytime    - ‘phone the Lab - ext </a:t>
            </a:r>
            <a:r>
              <a:rPr lang="en-GB" sz="1800" dirty="0" smtClean="0">
                <a:latin typeface="Arial" charset="0"/>
              </a:rPr>
              <a:t>4216</a:t>
            </a:r>
            <a:endParaRPr lang="en-GB" sz="1800" dirty="0">
              <a:latin typeface="Arial" charset="0"/>
            </a:endParaRP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485775" y="1088478"/>
            <a:ext cx="824021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800" dirty="0">
                <a:latin typeface="Arial" charset="0"/>
              </a:rPr>
              <a:t>OOH   </a:t>
            </a:r>
            <a:r>
              <a:rPr lang="en-GB" sz="1800" dirty="0" smtClean="0">
                <a:latin typeface="Arial" charset="0"/>
              </a:rPr>
              <a:t> </a:t>
            </a:r>
            <a:r>
              <a:rPr lang="en-GB" sz="1800" dirty="0">
                <a:latin typeface="Arial" charset="0"/>
              </a:rPr>
              <a:t>- </a:t>
            </a:r>
            <a:r>
              <a:rPr lang="en-GB" sz="1800" dirty="0" smtClean="0">
                <a:latin typeface="Arial" charset="0"/>
              </a:rPr>
              <a:t>Contact via switchboard</a:t>
            </a:r>
          </a:p>
          <a:p>
            <a:r>
              <a:rPr lang="en-GB" sz="1800" b="1" dirty="0" smtClean="0">
                <a:solidFill>
                  <a:srgbClr val="FF0000"/>
                </a:solidFill>
                <a:latin typeface="Arial" charset="0"/>
              </a:rPr>
              <a:t>	</a:t>
            </a:r>
            <a:r>
              <a:rPr lang="en-GB" sz="1800" dirty="0" smtClean="0">
                <a:solidFill>
                  <a:srgbClr val="FF0000"/>
                </a:solidFill>
                <a:latin typeface="Arial" charset="0"/>
              </a:rPr>
              <a:t>BMS staff on shift – may be elsewhere in Department</a:t>
            </a:r>
            <a:endParaRPr lang="en-GB" sz="1800" u="sng" dirty="0" smtClean="0">
              <a:solidFill>
                <a:srgbClr val="FF0000"/>
              </a:solidFill>
              <a:latin typeface="Arial" charset="0"/>
            </a:endParaRPr>
          </a:p>
          <a:p>
            <a:r>
              <a:rPr lang="en-GB" sz="1800" dirty="0" smtClean="0">
                <a:latin typeface="Arial" charset="0"/>
              </a:rPr>
              <a:t>	Medical </a:t>
            </a:r>
            <a:r>
              <a:rPr lang="en-GB" sz="1800" dirty="0">
                <a:latin typeface="Arial" charset="0"/>
              </a:rPr>
              <a:t>staff NOT </a:t>
            </a:r>
            <a:r>
              <a:rPr lang="en-GB" sz="1800" dirty="0" smtClean="0">
                <a:latin typeface="Arial" charset="0"/>
              </a:rPr>
              <a:t>resident (local Consultant Haematologists / SNBTS 	national on-call medical Consultants)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485775" y="2343334"/>
            <a:ext cx="16337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u="sng" dirty="0">
                <a:latin typeface="Arial" charset="0"/>
              </a:rPr>
              <a:t>OOH samples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581025" y="2686234"/>
            <a:ext cx="49936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>
                <a:latin typeface="Arial" charset="0"/>
              </a:rPr>
              <a:t>Non-elective (plus pre-op next day up to 10pm)</a:t>
            </a: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581025" y="3553009"/>
            <a:ext cx="50064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="1" u="sng">
                <a:latin typeface="Arial" charset="0"/>
              </a:rPr>
              <a:t>Contact BMS to inform that sample en route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581025" y="3981634"/>
            <a:ext cx="80581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GB" sz="1800" dirty="0">
                <a:solidFill>
                  <a:srgbClr val="FF0000"/>
                </a:solidFill>
                <a:latin typeface="Arial" charset="0"/>
              </a:rPr>
              <a:t>Non-urgent / “routine” samples sent OOH will </a:t>
            </a:r>
            <a:r>
              <a:rPr lang="en-GB" sz="1800" u="sng" dirty="0">
                <a:latin typeface="Arial" charset="0"/>
              </a:rPr>
              <a:t>not</a:t>
            </a:r>
            <a:r>
              <a:rPr lang="en-GB" sz="1800" dirty="0">
                <a:solidFill>
                  <a:srgbClr val="FF0000"/>
                </a:solidFill>
                <a:latin typeface="Arial" charset="0"/>
              </a:rPr>
              <a:t> be processed until the following working day. </a:t>
            </a:r>
          </a:p>
          <a:p>
            <a:pPr algn="just"/>
            <a:r>
              <a:rPr lang="en-GB" sz="1800" dirty="0">
                <a:solidFill>
                  <a:srgbClr val="FF0000"/>
                </a:solidFill>
                <a:latin typeface="Arial" charset="0"/>
              </a:rPr>
              <a:t>If time required / degree of urgency is </a:t>
            </a:r>
            <a:r>
              <a:rPr lang="en-GB" sz="1800" u="sng" dirty="0">
                <a:latin typeface="Arial" charset="0"/>
              </a:rPr>
              <a:t>not</a:t>
            </a:r>
            <a:r>
              <a:rPr lang="en-GB" sz="1800" dirty="0">
                <a:solidFill>
                  <a:srgbClr val="FF0000"/>
                </a:solidFill>
                <a:latin typeface="Arial" charset="0"/>
              </a:rPr>
              <a:t> provided on request form, Lab will contact MO irrespective of time.</a:t>
            </a: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542925" y="5317854"/>
            <a:ext cx="8001000" cy="646331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800" b="1" i="1" u="sng">
                <a:solidFill>
                  <a:schemeClr val="bg1"/>
                </a:solidFill>
                <a:latin typeface="Arial" charset="0"/>
              </a:rPr>
              <a:t>All</a:t>
            </a:r>
            <a:r>
              <a:rPr lang="en-GB" sz="1800" b="1" i="1">
                <a:solidFill>
                  <a:schemeClr val="bg1"/>
                </a:solidFill>
                <a:latin typeface="Arial" charset="0"/>
              </a:rPr>
              <a:t> samples - indicate degree of urgency / when required – allows BMS to prioritise</a:t>
            </a: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581025" y="3105334"/>
            <a:ext cx="42242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>
                <a:latin typeface="Arial" charset="0"/>
              </a:rPr>
              <a:t>After 10pm – non-elective samples only</a:t>
            </a: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654050" y="6077947"/>
            <a:ext cx="61734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="1" i="1" u="sng" dirty="0">
                <a:solidFill>
                  <a:schemeClr val="accent2"/>
                </a:solidFill>
                <a:latin typeface="Arial" charset="0"/>
              </a:rPr>
              <a:t>Include transfusion patients in handover to colleagues</a:t>
            </a:r>
            <a:endParaRPr lang="en-GB" sz="1800" b="1" i="1" dirty="0">
              <a:solidFill>
                <a:schemeClr val="accent2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autoUpdateAnimBg="0"/>
      <p:bldP spid="10244" grpId="0" autoUpdateAnimBg="0"/>
      <p:bldP spid="10245" grpId="0" autoUpdateAnimBg="0"/>
      <p:bldP spid="10247" grpId="0" autoUpdateAnimBg="0"/>
      <p:bldP spid="10248" grpId="0" autoUpdateAnimBg="0"/>
      <p:bldP spid="10249" grpId="0" autoUpdateAnimBg="0"/>
      <p:bldP spid="10250" grpId="0" autoUpdateAnimBg="0"/>
      <p:bldP spid="10251" grpId="0" animBg="1" autoUpdateAnimBg="0"/>
      <p:bldP spid="10252" grpId="0" autoUpdateAnimBg="0"/>
      <p:bldP spid="10253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443050" y="470262"/>
            <a:ext cx="322103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762000"/>
            <a:r>
              <a:rPr lang="en-GB" sz="1600" b="1" u="sng" dirty="0">
                <a:latin typeface="Arial" charset="0"/>
              </a:rPr>
              <a:t>The Transfusion Problem Label</a:t>
            </a:r>
          </a:p>
        </p:txBody>
      </p:sp>
      <p:grpSp>
        <p:nvGrpSpPr>
          <p:cNvPr id="70661" name="Group 5"/>
          <p:cNvGrpSpPr>
            <a:grpSpLocks/>
          </p:cNvGrpSpPr>
          <p:nvPr/>
        </p:nvGrpSpPr>
        <p:grpSpPr bwMode="auto">
          <a:xfrm>
            <a:off x="1710193" y="476250"/>
            <a:ext cx="5324475" cy="3003550"/>
            <a:chOff x="1055" y="300"/>
            <a:chExt cx="3354" cy="1892"/>
          </a:xfrm>
        </p:grpSpPr>
        <p:sp>
          <p:nvSpPr>
            <p:cNvPr id="70662" name="AutoShape 6"/>
            <p:cNvSpPr>
              <a:spLocks noChangeArrowheads="1"/>
            </p:cNvSpPr>
            <p:nvPr/>
          </p:nvSpPr>
          <p:spPr bwMode="auto">
            <a:xfrm rot="5400000">
              <a:off x="1150" y="1225"/>
              <a:ext cx="308" cy="364"/>
            </a:xfrm>
            <a:prstGeom prst="triangle">
              <a:avLst>
                <a:gd name="adj" fmla="val 50597"/>
              </a:avLst>
            </a:prstGeom>
            <a:solidFill>
              <a:srgbClr val="AD6900"/>
            </a:solidFill>
            <a:ln w="12700">
              <a:solidFill>
                <a:srgbClr val="AD6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0663" name="Freeform 7"/>
            <p:cNvSpPr>
              <a:spLocks/>
            </p:cNvSpPr>
            <p:nvPr/>
          </p:nvSpPr>
          <p:spPr bwMode="auto">
            <a:xfrm>
              <a:off x="1110" y="669"/>
              <a:ext cx="3299" cy="1523"/>
            </a:xfrm>
            <a:custGeom>
              <a:avLst/>
              <a:gdLst/>
              <a:ahLst/>
              <a:cxnLst>
                <a:cxn ang="0">
                  <a:pos x="0" y="900"/>
                </a:cxn>
                <a:cxn ang="0">
                  <a:pos x="1758" y="0"/>
                </a:cxn>
                <a:cxn ang="0">
                  <a:pos x="3298" y="301"/>
                </a:cxn>
                <a:cxn ang="0">
                  <a:pos x="1587" y="1522"/>
                </a:cxn>
                <a:cxn ang="0">
                  <a:pos x="0" y="900"/>
                </a:cxn>
              </a:cxnLst>
              <a:rect l="0" t="0" r="r" b="b"/>
              <a:pathLst>
                <a:path w="3299" h="1523">
                  <a:moveTo>
                    <a:pt x="0" y="900"/>
                  </a:moveTo>
                  <a:lnTo>
                    <a:pt x="1758" y="0"/>
                  </a:lnTo>
                  <a:lnTo>
                    <a:pt x="3298" y="301"/>
                  </a:lnTo>
                  <a:lnTo>
                    <a:pt x="1587" y="1522"/>
                  </a:lnTo>
                  <a:lnTo>
                    <a:pt x="0" y="900"/>
                  </a:lnTo>
                </a:path>
              </a:pathLst>
            </a:custGeom>
            <a:solidFill>
              <a:srgbClr val="AD6900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70664" name="Arc 8"/>
            <p:cNvSpPr>
              <a:spLocks/>
            </p:cNvSpPr>
            <p:nvPr/>
          </p:nvSpPr>
          <p:spPr bwMode="auto">
            <a:xfrm>
              <a:off x="1055" y="1237"/>
              <a:ext cx="69" cy="337"/>
            </a:xfrm>
            <a:custGeom>
              <a:avLst/>
              <a:gdLst>
                <a:gd name="G0" fmla="+- 21600 0 0"/>
                <a:gd name="G1" fmla="+- 21591 0 0"/>
                <a:gd name="G2" fmla="+- 21600 0 0"/>
                <a:gd name="T0" fmla="*/ 20964 w 21600"/>
                <a:gd name="T1" fmla="*/ 43182 h 43182"/>
                <a:gd name="T2" fmla="*/ 20971 w 21600"/>
                <a:gd name="T3" fmla="*/ 0 h 43182"/>
                <a:gd name="T4" fmla="*/ 21600 w 21600"/>
                <a:gd name="T5" fmla="*/ 21591 h 43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3182" fill="none" extrusionOk="0">
                  <a:moveTo>
                    <a:pt x="20964" y="43181"/>
                  </a:moveTo>
                  <a:cubicBezTo>
                    <a:pt x="9287" y="42837"/>
                    <a:pt x="0" y="33272"/>
                    <a:pt x="0" y="21591"/>
                  </a:cubicBezTo>
                  <a:cubicBezTo>
                    <a:pt x="-1" y="9906"/>
                    <a:pt x="9291" y="340"/>
                    <a:pt x="20971" y="0"/>
                  </a:cubicBezTo>
                </a:path>
                <a:path w="21600" h="43182" stroke="0" extrusionOk="0">
                  <a:moveTo>
                    <a:pt x="20964" y="43181"/>
                  </a:moveTo>
                  <a:cubicBezTo>
                    <a:pt x="9287" y="42837"/>
                    <a:pt x="0" y="33272"/>
                    <a:pt x="0" y="21591"/>
                  </a:cubicBezTo>
                  <a:cubicBezTo>
                    <a:pt x="-1" y="9906"/>
                    <a:pt x="9291" y="340"/>
                    <a:pt x="20971" y="0"/>
                  </a:cubicBezTo>
                  <a:lnTo>
                    <a:pt x="21600" y="21591"/>
                  </a:lnTo>
                  <a:close/>
                </a:path>
              </a:pathLst>
            </a:custGeom>
            <a:solidFill>
              <a:srgbClr val="AD6900"/>
            </a:solidFill>
            <a:ln w="12700" cap="rnd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0665" name="Freeform 9"/>
            <p:cNvSpPr>
              <a:spLocks/>
            </p:cNvSpPr>
            <p:nvPr/>
          </p:nvSpPr>
          <p:spPr bwMode="auto">
            <a:xfrm>
              <a:off x="1120" y="1283"/>
              <a:ext cx="1587" cy="867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0" y="230"/>
                </a:cxn>
                <a:cxn ang="0">
                  <a:pos x="1586" y="866"/>
                </a:cxn>
                <a:cxn ang="0">
                  <a:pos x="1547" y="591"/>
                </a:cxn>
                <a:cxn ang="0">
                  <a:pos x="29" y="0"/>
                </a:cxn>
              </a:cxnLst>
              <a:rect l="0" t="0" r="r" b="b"/>
              <a:pathLst>
                <a:path w="1587" h="867">
                  <a:moveTo>
                    <a:pt x="29" y="0"/>
                  </a:moveTo>
                  <a:lnTo>
                    <a:pt x="0" y="230"/>
                  </a:lnTo>
                  <a:lnTo>
                    <a:pt x="1586" y="866"/>
                  </a:lnTo>
                  <a:lnTo>
                    <a:pt x="1547" y="591"/>
                  </a:lnTo>
                  <a:lnTo>
                    <a:pt x="29" y="0"/>
                  </a:lnTo>
                </a:path>
              </a:pathLst>
            </a:custGeom>
            <a:solidFill>
              <a:srgbClr val="FDE3BA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70666" name="Freeform 10"/>
            <p:cNvSpPr>
              <a:spLocks/>
            </p:cNvSpPr>
            <p:nvPr/>
          </p:nvSpPr>
          <p:spPr bwMode="auto">
            <a:xfrm>
              <a:off x="1113" y="1242"/>
              <a:ext cx="1538" cy="64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"/>
                </a:cxn>
                <a:cxn ang="0">
                  <a:pos x="1537" y="645"/>
                </a:cxn>
                <a:cxn ang="0">
                  <a:pos x="1537" y="621"/>
                </a:cxn>
                <a:cxn ang="0">
                  <a:pos x="0" y="0"/>
                </a:cxn>
              </a:cxnLst>
              <a:rect l="0" t="0" r="r" b="b"/>
              <a:pathLst>
                <a:path w="1538" h="646">
                  <a:moveTo>
                    <a:pt x="0" y="0"/>
                  </a:moveTo>
                  <a:lnTo>
                    <a:pt x="0" y="19"/>
                  </a:lnTo>
                  <a:lnTo>
                    <a:pt x="1537" y="645"/>
                  </a:lnTo>
                  <a:lnTo>
                    <a:pt x="1537" y="621"/>
                  </a:lnTo>
                  <a:lnTo>
                    <a:pt x="0" y="0"/>
                  </a:lnTo>
                </a:path>
              </a:pathLst>
            </a:custGeom>
            <a:solidFill>
              <a:srgbClr val="AD6900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70667" name="Freeform 11"/>
            <p:cNvSpPr>
              <a:spLocks/>
            </p:cNvSpPr>
            <p:nvPr/>
          </p:nvSpPr>
          <p:spPr bwMode="auto">
            <a:xfrm>
              <a:off x="1103" y="300"/>
              <a:ext cx="3300" cy="1571"/>
            </a:xfrm>
            <a:custGeom>
              <a:avLst/>
              <a:gdLst/>
              <a:ahLst/>
              <a:cxnLst>
                <a:cxn ang="0">
                  <a:pos x="0" y="939"/>
                </a:cxn>
                <a:cxn ang="0">
                  <a:pos x="1758" y="0"/>
                </a:cxn>
                <a:cxn ang="0">
                  <a:pos x="3299" y="314"/>
                </a:cxn>
                <a:cxn ang="0">
                  <a:pos x="1549" y="1570"/>
                </a:cxn>
                <a:cxn ang="0">
                  <a:pos x="0" y="939"/>
                </a:cxn>
              </a:cxnLst>
              <a:rect l="0" t="0" r="r" b="b"/>
              <a:pathLst>
                <a:path w="3300" h="1571">
                  <a:moveTo>
                    <a:pt x="0" y="939"/>
                  </a:moveTo>
                  <a:lnTo>
                    <a:pt x="1758" y="0"/>
                  </a:lnTo>
                  <a:lnTo>
                    <a:pt x="3299" y="314"/>
                  </a:lnTo>
                  <a:lnTo>
                    <a:pt x="1549" y="1570"/>
                  </a:lnTo>
                  <a:lnTo>
                    <a:pt x="0" y="939"/>
                  </a:lnTo>
                </a:path>
              </a:pathLst>
            </a:custGeom>
            <a:solidFill>
              <a:srgbClr val="F6BF69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70668" name="Freeform 12"/>
            <p:cNvSpPr>
              <a:spLocks/>
            </p:cNvSpPr>
            <p:nvPr/>
          </p:nvSpPr>
          <p:spPr bwMode="auto">
            <a:xfrm>
              <a:off x="2658" y="730"/>
              <a:ext cx="1613" cy="1421"/>
            </a:xfrm>
            <a:custGeom>
              <a:avLst/>
              <a:gdLst/>
              <a:ahLst/>
              <a:cxnLst>
                <a:cxn ang="0">
                  <a:pos x="0" y="1147"/>
                </a:cxn>
                <a:cxn ang="0">
                  <a:pos x="44" y="1420"/>
                </a:cxn>
                <a:cxn ang="0">
                  <a:pos x="1612" y="278"/>
                </a:cxn>
                <a:cxn ang="0">
                  <a:pos x="1598" y="0"/>
                </a:cxn>
                <a:cxn ang="0">
                  <a:pos x="0" y="1147"/>
                </a:cxn>
              </a:cxnLst>
              <a:rect l="0" t="0" r="r" b="b"/>
              <a:pathLst>
                <a:path w="1613" h="1421">
                  <a:moveTo>
                    <a:pt x="0" y="1147"/>
                  </a:moveTo>
                  <a:lnTo>
                    <a:pt x="44" y="1420"/>
                  </a:lnTo>
                  <a:lnTo>
                    <a:pt x="1612" y="278"/>
                  </a:lnTo>
                  <a:lnTo>
                    <a:pt x="1598" y="0"/>
                  </a:lnTo>
                  <a:lnTo>
                    <a:pt x="0" y="1147"/>
                  </a:lnTo>
                </a:path>
              </a:pathLst>
            </a:custGeom>
            <a:solidFill>
              <a:srgbClr val="FDE3BA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70669" name="Line 13"/>
            <p:cNvSpPr>
              <a:spLocks noChangeShapeType="1"/>
            </p:cNvSpPr>
            <p:nvPr/>
          </p:nvSpPr>
          <p:spPr bwMode="auto">
            <a:xfrm flipH="1">
              <a:off x="2651" y="784"/>
              <a:ext cx="1615" cy="113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0670" name="Line 14"/>
            <p:cNvSpPr>
              <a:spLocks noChangeShapeType="1"/>
            </p:cNvSpPr>
            <p:nvPr/>
          </p:nvSpPr>
          <p:spPr bwMode="auto">
            <a:xfrm flipH="1">
              <a:off x="2662" y="830"/>
              <a:ext cx="1606" cy="113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0671" name="Line 15"/>
            <p:cNvSpPr>
              <a:spLocks noChangeShapeType="1"/>
            </p:cNvSpPr>
            <p:nvPr/>
          </p:nvSpPr>
          <p:spPr bwMode="auto">
            <a:xfrm flipH="1">
              <a:off x="2668" y="876"/>
              <a:ext cx="1603" cy="11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0672" name="Line 16"/>
            <p:cNvSpPr>
              <a:spLocks noChangeShapeType="1"/>
            </p:cNvSpPr>
            <p:nvPr/>
          </p:nvSpPr>
          <p:spPr bwMode="auto">
            <a:xfrm flipH="1">
              <a:off x="2671" y="922"/>
              <a:ext cx="1603" cy="11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0673" name="Line 17"/>
            <p:cNvSpPr>
              <a:spLocks noChangeShapeType="1"/>
            </p:cNvSpPr>
            <p:nvPr/>
          </p:nvSpPr>
          <p:spPr bwMode="auto">
            <a:xfrm flipH="1">
              <a:off x="2678" y="970"/>
              <a:ext cx="1599" cy="11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0674" name="Freeform 18"/>
            <p:cNvSpPr>
              <a:spLocks/>
            </p:cNvSpPr>
            <p:nvPr/>
          </p:nvSpPr>
          <p:spPr bwMode="auto">
            <a:xfrm>
              <a:off x="2649" y="614"/>
              <a:ext cx="1741" cy="1275"/>
            </a:xfrm>
            <a:custGeom>
              <a:avLst/>
              <a:gdLst/>
              <a:ahLst/>
              <a:cxnLst>
                <a:cxn ang="0">
                  <a:pos x="0" y="1250"/>
                </a:cxn>
                <a:cxn ang="0">
                  <a:pos x="0" y="1274"/>
                </a:cxn>
                <a:cxn ang="0">
                  <a:pos x="1740" y="38"/>
                </a:cxn>
                <a:cxn ang="0">
                  <a:pos x="1740" y="0"/>
                </a:cxn>
                <a:cxn ang="0">
                  <a:pos x="0" y="1250"/>
                </a:cxn>
              </a:cxnLst>
              <a:rect l="0" t="0" r="r" b="b"/>
              <a:pathLst>
                <a:path w="1741" h="1275">
                  <a:moveTo>
                    <a:pt x="0" y="1250"/>
                  </a:moveTo>
                  <a:lnTo>
                    <a:pt x="0" y="1274"/>
                  </a:lnTo>
                  <a:lnTo>
                    <a:pt x="1740" y="38"/>
                  </a:lnTo>
                  <a:lnTo>
                    <a:pt x="1740" y="0"/>
                  </a:lnTo>
                  <a:lnTo>
                    <a:pt x="0" y="1250"/>
                  </a:lnTo>
                </a:path>
              </a:pathLst>
            </a:custGeom>
            <a:solidFill>
              <a:srgbClr val="AD6900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70675" name="Line 19"/>
            <p:cNvSpPr>
              <a:spLocks noChangeShapeType="1"/>
            </p:cNvSpPr>
            <p:nvPr/>
          </p:nvSpPr>
          <p:spPr bwMode="auto">
            <a:xfrm>
              <a:off x="1153" y="1316"/>
              <a:ext cx="1509" cy="59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0676" name="Line 20"/>
            <p:cNvSpPr>
              <a:spLocks noChangeShapeType="1"/>
            </p:cNvSpPr>
            <p:nvPr/>
          </p:nvSpPr>
          <p:spPr bwMode="auto">
            <a:xfrm>
              <a:off x="1148" y="1354"/>
              <a:ext cx="1527" cy="60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0677" name="Line 21"/>
            <p:cNvSpPr>
              <a:spLocks noChangeShapeType="1"/>
            </p:cNvSpPr>
            <p:nvPr/>
          </p:nvSpPr>
          <p:spPr bwMode="auto">
            <a:xfrm>
              <a:off x="1141" y="1394"/>
              <a:ext cx="1537" cy="60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0678" name="Line 22"/>
            <p:cNvSpPr>
              <a:spLocks noChangeShapeType="1"/>
            </p:cNvSpPr>
            <p:nvPr/>
          </p:nvSpPr>
          <p:spPr bwMode="auto">
            <a:xfrm>
              <a:off x="1135" y="1442"/>
              <a:ext cx="1551" cy="61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0679" name="Line 23"/>
            <p:cNvSpPr>
              <a:spLocks noChangeShapeType="1"/>
            </p:cNvSpPr>
            <p:nvPr/>
          </p:nvSpPr>
          <p:spPr bwMode="auto">
            <a:xfrm>
              <a:off x="1128" y="1489"/>
              <a:ext cx="1558" cy="61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0680" name="Rectangle 24"/>
            <p:cNvSpPr>
              <a:spLocks noChangeArrowheads="1"/>
            </p:cNvSpPr>
            <p:nvPr/>
          </p:nvSpPr>
          <p:spPr bwMode="auto">
            <a:xfrm rot="1080000">
              <a:off x="2287" y="766"/>
              <a:ext cx="1145" cy="31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defTabSz="762000"/>
              <a:r>
                <a:rPr lang="en-GB" sz="900">
                  <a:latin typeface="Arial" charset="0"/>
                </a:rPr>
                <a:t>        </a:t>
              </a:r>
              <a:r>
                <a:rPr lang="en-GB" sz="900" b="1">
                  <a:latin typeface="Arial" charset="0"/>
                </a:rPr>
                <a:t>HOSPITAL</a:t>
              </a:r>
            </a:p>
            <a:p>
              <a:pPr defTabSz="762000"/>
              <a:endParaRPr lang="en-GB" sz="900" b="1">
                <a:latin typeface="Arial" charset="0"/>
              </a:endParaRPr>
            </a:p>
            <a:p>
              <a:pPr defTabSz="762000"/>
              <a:r>
                <a:rPr lang="en-GB" sz="900" b="1">
                  <a:latin typeface="Arial" charset="0"/>
                </a:rPr>
                <a:t>HIGHLAND HEALTH BOARD</a:t>
              </a:r>
            </a:p>
          </p:txBody>
        </p:sp>
        <p:sp>
          <p:nvSpPr>
            <p:cNvPr id="70681" name="Rectangle 25"/>
            <p:cNvSpPr>
              <a:spLocks noChangeArrowheads="1"/>
            </p:cNvSpPr>
            <p:nvPr/>
          </p:nvSpPr>
          <p:spPr bwMode="auto">
            <a:xfrm rot="1380000">
              <a:off x="1912" y="1183"/>
              <a:ext cx="998" cy="3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defTabSz="762000"/>
              <a:r>
                <a:rPr lang="en-GB" sz="1000" b="1">
                  <a:latin typeface="Arial" charset="0"/>
                </a:rPr>
                <a:t>        CONFIDENTIAL</a:t>
              </a:r>
            </a:p>
            <a:p>
              <a:pPr defTabSz="762000"/>
              <a:endParaRPr lang="en-GB" sz="200">
                <a:latin typeface="Arial" charset="0"/>
              </a:endParaRPr>
            </a:p>
            <a:p>
              <a:pPr defTabSz="762000"/>
              <a:r>
                <a:rPr lang="en-GB" sz="800">
                  <a:latin typeface="Arial" charset="0"/>
                </a:rPr>
                <a:t>    NOT TO BE HANDLED</a:t>
              </a:r>
            </a:p>
            <a:p>
              <a:pPr defTabSz="762000"/>
              <a:endParaRPr lang="en-GB" sz="200">
                <a:latin typeface="Arial" charset="0"/>
              </a:endParaRPr>
            </a:p>
            <a:p>
              <a:pPr defTabSz="762000"/>
              <a:r>
                <a:rPr lang="en-GB" sz="800">
                  <a:latin typeface="Arial" charset="0"/>
                </a:rPr>
                <a:t>BY THE PATIENT</a:t>
              </a:r>
            </a:p>
          </p:txBody>
        </p:sp>
        <p:sp>
          <p:nvSpPr>
            <p:cNvPr id="70682" name="Line 26"/>
            <p:cNvSpPr>
              <a:spLocks noChangeShapeType="1"/>
            </p:cNvSpPr>
            <p:nvPr/>
          </p:nvSpPr>
          <p:spPr bwMode="auto">
            <a:xfrm flipV="1">
              <a:off x="1292" y="1124"/>
              <a:ext cx="319" cy="20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0683" name="Line 27"/>
            <p:cNvSpPr>
              <a:spLocks noChangeShapeType="1"/>
            </p:cNvSpPr>
            <p:nvPr/>
          </p:nvSpPr>
          <p:spPr bwMode="auto">
            <a:xfrm>
              <a:off x="1459" y="1058"/>
              <a:ext cx="162" cy="6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0684" name="Rectangle 28"/>
            <p:cNvSpPr>
              <a:spLocks noChangeArrowheads="1"/>
            </p:cNvSpPr>
            <p:nvPr/>
          </p:nvSpPr>
          <p:spPr bwMode="auto">
            <a:xfrm rot="19740000">
              <a:off x="1118" y="1162"/>
              <a:ext cx="332" cy="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defTabSz="762000"/>
              <a:r>
                <a:rPr lang="en-GB" sz="400">
                  <a:latin typeface="Arial" charset="0"/>
                </a:rPr>
                <a:t>HOSPITAL No.</a:t>
              </a:r>
            </a:p>
          </p:txBody>
        </p:sp>
        <p:sp>
          <p:nvSpPr>
            <p:cNvPr id="70685" name="Rectangle 29"/>
            <p:cNvSpPr>
              <a:spLocks noChangeArrowheads="1"/>
            </p:cNvSpPr>
            <p:nvPr/>
          </p:nvSpPr>
          <p:spPr bwMode="auto">
            <a:xfrm rot="19740000">
              <a:off x="1628" y="912"/>
              <a:ext cx="332" cy="15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defTabSz="762000"/>
              <a:r>
                <a:rPr lang="en-GB" sz="400">
                  <a:latin typeface="Arial" charset="0"/>
                </a:rPr>
                <a:t>SURNAME</a:t>
              </a:r>
            </a:p>
            <a:p>
              <a:pPr defTabSz="762000"/>
              <a:endParaRPr lang="en-GB" sz="200">
                <a:latin typeface="Arial" charset="0"/>
              </a:endParaRPr>
            </a:p>
            <a:p>
              <a:pPr defTabSz="762000"/>
              <a:r>
                <a:rPr lang="en-GB" sz="400">
                  <a:latin typeface="Arial" charset="0"/>
                </a:rPr>
                <a:t>FORENAMES</a:t>
              </a:r>
            </a:p>
          </p:txBody>
        </p:sp>
        <p:sp>
          <p:nvSpPr>
            <p:cNvPr id="70686" name="Line 30"/>
            <p:cNvSpPr>
              <a:spLocks noChangeShapeType="1"/>
            </p:cNvSpPr>
            <p:nvPr/>
          </p:nvSpPr>
          <p:spPr bwMode="auto">
            <a:xfrm flipV="1">
              <a:off x="1890" y="740"/>
              <a:ext cx="343" cy="19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0687" name="Line 31"/>
            <p:cNvSpPr>
              <a:spLocks noChangeShapeType="1"/>
            </p:cNvSpPr>
            <p:nvPr/>
          </p:nvSpPr>
          <p:spPr bwMode="auto">
            <a:xfrm flipV="1">
              <a:off x="1918" y="813"/>
              <a:ext cx="327" cy="19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0688" name="Line 32"/>
            <p:cNvSpPr>
              <a:spLocks noChangeShapeType="1"/>
            </p:cNvSpPr>
            <p:nvPr/>
          </p:nvSpPr>
          <p:spPr bwMode="auto">
            <a:xfrm>
              <a:off x="2900" y="883"/>
              <a:ext cx="389" cy="11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0689" name="Rectangle 33"/>
            <p:cNvSpPr>
              <a:spLocks noChangeArrowheads="1"/>
            </p:cNvSpPr>
            <p:nvPr/>
          </p:nvSpPr>
          <p:spPr bwMode="auto">
            <a:xfrm rot="660000">
              <a:off x="3568" y="496"/>
              <a:ext cx="332" cy="15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defTabSz="762000"/>
              <a:r>
                <a:rPr lang="en-GB" sz="400">
                  <a:latin typeface="Arial" charset="0"/>
                </a:rPr>
                <a:t>SURNAME</a:t>
              </a:r>
            </a:p>
            <a:p>
              <a:pPr defTabSz="762000"/>
              <a:endParaRPr lang="en-GB" sz="200">
                <a:latin typeface="Arial" charset="0"/>
              </a:endParaRPr>
            </a:p>
            <a:p>
              <a:pPr defTabSz="762000"/>
              <a:r>
                <a:rPr lang="en-GB" sz="400">
                  <a:latin typeface="Arial" charset="0"/>
                </a:rPr>
                <a:t>FORENAMES</a:t>
              </a:r>
            </a:p>
          </p:txBody>
        </p:sp>
        <p:sp>
          <p:nvSpPr>
            <p:cNvPr id="70690" name="Line 34"/>
            <p:cNvSpPr>
              <a:spLocks noChangeShapeType="1"/>
            </p:cNvSpPr>
            <p:nvPr/>
          </p:nvSpPr>
          <p:spPr bwMode="auto">
            <a:xfrm>
              <a:off x="3834" y="661"/>
              <a:ext cx="319" cy="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0691" name="Line 35"/>
            <p:cNvSpPr>
              <a:spLocks noChangeShapeType="1"/>
            </p:cNvSpPr>
            <p:nvPr/>
          </p:nvSpPr>
          <p:spPr bwMode="auto">
            <a:xfrm>
              <a:off x="3826" y="579"/>
              <a:ext cx="365" cy="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0692" name="Rectangle 36"/>
            <p:cNvSpPr>
              <a:spLocks noChangeArrowheads="1"/>
            </p:cNvSpPr>
            <p:nvPr/>
          </p:nvSpPr>
          <p:spPr bwMode="auto">
            <a:xfrm rot="660000">
              <a:off x="2788" y="308"/>
              <a:ext cx="332" cy="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defTabSz="762000"/>
              <a:r>
                <a:rPr lang="en-GB" sz="400">
                  <a:latin typeface="Arial" charset="0"/>
                </a:rPr>
                <a:t>HOSPITAL No.</a:t>
              </a:r>
            </a:p>
          </p:txBody>
        </p:sp>
        <p:sp>
          <p:nvSpPr>
            <p:cNvPr id="70693" name="Line 37"/>
            <p:cNvSpPr>
              <a:spLocks noChangeShapeType="1"/>
            </p:cNvSpPr>
            <p:nvPr/>
          </p:nvSpPr>
          <p:spPr bwMode="auto">
            <a:xfrm>
              <a:off x="2719" y="378"/>
              <a:ext cx="318" cy="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0694" name="Line 38"/>
            <p:cNvSpPr>
              <a:spLocks noChangeShapeType="1"/>
            </p:cNvSpPr>
            <p:nvPr/>
          </p:nvSpPr>
          <p:spPr bwMode="auto">
            <a:xfrm flipV="1">
              <a:off x="3035" y="366"/>
              <a:ext cx="128" cy="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0695" name="Rectangle 39"/>
            <p:cNvSpPr>
              <a:spLocks noChangeArrowheads="1"/>
            </p:cNvSpPr>
            <p:nvPr/>
          </p:nvSpPr>
          <p:spPr bwMode="auto">
            <a:xfrm rot="660000">
              <a:off x="3787" y="510"/>
              <a:ext cx="444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defTabSz="762000"/>
              <a:r>
                <a:rPr lang="en-GB" sz="800" b="1">
                  <a:latin typeface="Monotype Corsiva" pitchFamily="66" charset="0"/>
                </a:rPr>
                <a:t>HEBWORTH</a:t>
              </a:r>
            </a:p>
            <a:p>
              <a:pPr defTabSz="762000"/>
              <a:r>
                <a:rPr lang="en-GB" sz="800" b="1">
                  <a:latin typeface="Monotype Corsiva" pitchFamily="66" charset="0"/>
                </a:rPr>
                <a:t> </a:t>
              </a:r>
              <a:r>
                <a:rPr lang="en-GB" sz="800">
                  <a:latin typeface="Monotype Corsiva" pitchFamily="66" charset="0"/>
                </a:rPr>
                <a:t>MARILYN</a:t>
              </a:r>
            </a:p>
          </p:txBody>
        </p:sp>
        <p:sp>
          <p:nvSpPr>
            <p:cNvPr id="70696" name="Rectangle 40"/>
            <p:cNvSpPr>
              <a:spLocks noChangeArrowheads="1"/>
            </p:cNvSpPr>
            <p:nvPr/>
          </p:nvSpPr>
          <p:spPr bwMode="auto">
            <a:xfrm rot="19860000">
              <a:off x="1212" y="1138"/>
              <a:ext cx="376" cy="1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defTabSz="762000"/>
              <a:r>
                <a:rPr lang="en-GB" sz="800">
                  <a:latin typeface="Monotype Corsiva" pitchFamily="66" charset="0"/>
                </a:rPr>
                <a:t>R235117W</a:t>
              </a:r>
            </a:p>
          </p:txBody>
        </p:sp>
        <p:sp>
          <p:nvSpPr>
            <p:cNvPr id="70697" name="Rectangle 41"/>
            <p:cNvSpPr>
              <a:spLocks noChangeArrowheads="1"/>
            </p:cNvSpPr>
            <p:nvPr/>
          </p:nvSpPr>
          <p:spPr bwMode="auto">
            <a:xfrm rot="660000">
              <a:off x="2761" y="329"/>
              <a:ext cx="347" cy="1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defTabSz="762000"/>
              <a:r>
                <a:rPr lang="en-GB" sz="700">
                  <a:latin typeface="Monotype Corsiva" pitchFamily="66" charset="0"/>
                </a:rPr>
                <a:t>R235117W</a:t>
              </a:r>
            </a:p>
          </p:txBody>
        </p:sp>
        <p:sp>
          <p:nvSpPr>
            <p:cNvPr id="70698" name="Rectangle 42"/>
            <p:cNvSpPr>
              <a:spLocks noChangeArrowheads="1"/>
            </p:cNvSpPr>
            <p:nvPr/>
          </p:nvSpPr>
          <p:spPr bwMode="auto">
            <a:xfrm rot="19812030">
              <a:off x="1815" y="749"/>
              <a:ext cx="444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defTabSz="762000"/>
              <a:r>
                <a:rPr lang="en-GB" sz="800" b="1">
                  <a:latin typeface="Monotype Corsiva" pitchFamily="66" charset="0"/>
                </a:rPr>
                <a:t>HEBWORTH</a:t>
              </a:r>
            </a:p>
            <a:p>
              <a:pPr defTabSz="762000"/>
              <a:r>
                <a:rPr lang="en-GB" sz="800" b="1">
                  <a:latin typeface="Monotype Corsiva" pitchFamily="66" charset="0"/>
                </a:rPr>
                <a:t> </a:t>
              </a:r>
              <a:r>
                <a:rPr lang="en-GB" sz="800">
                  <a:latin typeface="Monotype Corsiva" pitchFamily="66" charset="0"/>
                </a:rPr>
                <a:t>MARILYN</a:t>
              </a:r>
            </a:p>
          </p:txBody>
        </p:sp>
        <p:sp>
          <p:nvSpPr>
            <p:cNvPr id="70699" name="Rectangle 43"/>
            <p:cNvSpPr>
              <a:spLocks noChangeArrowheads="1"/>
            </p:cNvSpPr>
            <p:nvPr/>
          </p:nvSpPr>
          <p:spPr bwMode="auto">
            <a:xfrm rot="960000">
              <a:off x="2864" y="821"/>
              <a:ext cx="453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defTabSz="762000"/>
              <a:r>
                <a:rPr lang="en-GB" sz="1000" b="1">
                  <a:latin typeface="Century Schoolbook" pitchFamily="18" charset="0"/>
                </a:rPr>
                <a:t>Raigmore</a:t>
              </a:r>
            </a:p>
          </p:txBody>
        </p:sp>
        <p:sp>
          <p:nvSpPr>
            <p:cNvPr id="70700" name="Freeform 44"/>
            <p:cNvSpPr>
              <a:spLocks/>
            </p:cNvSpPr>
            <p:nvPr/>
          </p:nvSpPr>
          <p:spPr bwMode="auto">
            <a:xfrm>
              <a:off x="3345" y="730"/>
              <a:ext cx="439" cy="189"/>
            </a:xfrm>
            <a:custGeom>
              <a:avLst/>
              <a:gdLst/>
              <a:ahLst/>
              <a:cxnLst>
                <a:cxn ang="0">
                  <a:pos x="0" y="106"/>
                </a:cxn>
                <a:cxn ang="0">
                  <a:pos x="163" y="0"/>
                </a:cxn>
                <a:cxn ang="0">
                  <a:pos x="438" y="68"/>
                </a:cxn>
                <a:cxn ang="0">
                  <a:pos x="261" y="188"/>
                </a:cxn>
                <a:cxn ang="0">
                  <a:pos x="0" y="106"/>
                </a:cxn>
              </a:cxnLst>
              <a:rect l="0" t="0" r="r" b="b"/>
              <a:pathLst>
                <a:path w="439" h="189">
                  <a:moveTo>
                    <a:pt x="0" y="106"/>
                  </a:moveTo>
                  <a:lnTo>
                    <a:pt x="163" y="0"/>
                  </a:lnTo>
                  <a:lnTo>
                    <a:pt x="438" y="68"/>
                  </a:lnTo>
                  <a:lnTo>
                    <a:pt x="261" y="188"/>
                  </a:lnTo>
                  <a:lnTo>
                    <a:pt x="0" y="106"/>
                  </a:lnTo>
                </a:path>
              </a:pathLst>
            </a:custGeom>
            <a:solidFill>
              <a:srgbClr val="FF5050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70701" name="Rectangle 45"/>
            <p:cNvSpPr>
              <a:spLocks noChangeArrowheads="1"/>
            </p:cNvSpPr>
            <p:nvPr/>
          </p:nvSpPr>
          <p:spPr bwMode="auto">
            <a:xfrm rot="906743">
              <a:off x="3307" y="717"/>
              <a:ext cx="417" cy="2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defTabSz="762000"/>
              <a:r>
                <a:rPr lang="en-GB" sz="400">
                  <a:latin typeface="Arial" charset="0"/>
                </a:rPr>
                <a:t>             </a:t>
              </a:r>
              <a:r>
                <a:rPr lang="en-GB" sz="400" b="1" u="sng">
                  <a:latin typeface="Arial" charset="0"/>
                </a:rPr>
                <a:t>DATE </a:t>
              </a:r>
              <a:endParaRPr lang="en-GB" sz="400">
                <a:latin typeface="Arial" charset="0"/>
              </a:endParaRPr>
            </a:p>
            <a:p>
              <a:pPr defTabSz="762000"/>
              <a:r>
                <a:rPr lang="en-GB" sz="400">
                  <a:latin typeface="Arial" charset="0"/>
                </a:rPr>
                <a:t>        </a:t>
              </a:r>
              <a:r>
                <a:rPr lang="en-GB" sz="400" b="1" u="sng">
                  <a:latin typeface="Arial" charset="0"/>
                </a:rPr>
                <a:t>TRANSFUSION</a:t>
              </a:r>
            </a:p>
            <a:p>
              <a:pPr defTabSz="762000"/>
              <a:r>
                <a:rPr lang="en-GB" sz="400" b="1">
                  <a:latin typeface="Arial" charset="0"/>
                </a:rPr>
                <a:t> </a:t>
              </a:r>
              <a:r>
                <a:rPr lang="en-GB" sz="400">
                  <a:latin typeface="Arial" charset="0"/>
                </a:rPr>
                <a:t>   </a:t>
              </a:r>
              <a:r>
                <a:rPr lang="en-GB" sz="400" b="1" u="sng">
                  <a:latin typeface="Arial" charset="0"/>
                </a:rPr>
                <a:t>PROBLEM</a:t>
              </a:r>
            </a:p>
            <a:p>
              <a:pPr defTabSz="762000"/>
              <a:endParaRPr lang="en-GB" sz="400" b="1" u="sng">
                <a:latin typeface="Arial" charset="0"/>
              </a:endParaRPr>
            </a:p>
          </p:txBody>
        </p:sp>
        <p:sp>
          <p:nvSpPr>
            <p:cNvPr id="70702" name="Rectangle 46"/>
            <p:cNvSpPr>
              <a:spLocks noChangeArrowheads="1"/>
            </p:cNvSpPr>
            <p:nvPr/>
          </p:nvSpPr>
          <p:spPr bwMode="auto">
            <a:xfrm rot="900000">
              <a:off x="3532" y="750"/>
              <a:ext cx="250" cy="1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defTabSz="762000"/>
              <a:r>
                <a:rPr lang="en-GB" sz="500" b="1">
                  <a:latin typeface="Monotype Corsiva" pitchFamily="66" charset="0"/>
                </a:rPr>
                <a:t>23/03/04</a:t>
              </a:r>
            </a:p>
          </p:txBody>
        </p:sp>
        <p:sp>
          <p:nvSpPr>
            <p:cNvPr id="70703" name="Text Box 47"/>
            <p:cNvSpPr txBox="1">
              <a:spLocks noChangeArrowheads="1"/>
            </p:cNvSpPr>
            <p:nvPr/>
          </p:nvSpPr>
          <p:spPr bwMode="auto">
            <a:xfrm>
              <a:off x="3326" y="827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</p:grpSp>
      <p:grpSp>
        <p:nvGrpSpPr>
          <p:cNvPr id="70704" name="Group 48"/>
          <p:cNvGrpSpPr>
            <a:grpSpLocks/>
          </p:cNvGrpSpPr>
          <p:nvPr/>
        </p:nvGrpSpPr>
        <p:grpSpPr bwMode="auto">
          <a:xfrm>
            <a:off x="303668" y="2403475"/>
            <a:ext cx="5264150" cy="3702050"/>
            <a:chOff x="-20" y="1951"/>
            <a:chExt cx="3316" cy="2332"/>
          </a:xfrm>
        </p:grpSpPr>
        <p:sp>
          <p:nvSpPr>
            <p:cNvPr id="70705" name="Line 49"/>
            <p:cNvSpPr>
              <a:spLocks noChangeShapeType="1"/>
            </p:cNvSpPr>
            <p:nvPr/>
          </p:nvSpPr>
          <p:spPr bwMode="auto">
            <a:xfrm>
              <a:off x="458" y="1951"/>
              <a:ext cx="1551" cy="61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0706" name="Line 50"/>
            <p:cNvSpPr>
              <a:spLocks noChangeShapeType="1"/>
            </p:cNvSpPr>
            <p:nvPr/>
          </p:nvSpPr>
          <p:spPr bwMode="auto">
            <a:xfrm>
              <a:off x="451" y="1998"/>
              <a:ext cx="1558" cy="61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0707" name="Rectangle 51"/>
            <p:cNvSpPr>
              <a:spLocks noChangeArrowheads="1"/>
            </p:cNvSpPr>
            <p:nvPr/>
          </p:nvSpPr>
          <p:spPr bwMode="auto">
            <a:xfrm>
              <a:off x="-20" y="1951"/>
              <a:ext cx="3316" cy="233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0708" name="Rectangle 52"/>
            <p:cNvSpPr>
              <a:spLocks noChangeArrowheads="1"/>
            </p:cNvSpPr>
            <p:nvPr/>
          </p:nvSpPr>
          <p:spPr bwMode="auto">
            <a:xfrm>
              <a:off x="325" y="2213"/>
              <a:ext cx="551" cy="5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defTabSz="762000"/>
              <a:r>
                <a:rPr lang="en-GB" sz="800" b="1"/>
                <a:t>   HEBWORTH</a:t>
              </a:r>
            </a:p>
            <a:p>
              <a:pPr defTabSz="762000"/>
              <a:endParaRPr lang="en-GB" sz="200" b="1"/>
            </a:p>
            <a:p>
              <a:pPr defTabSz="762000"/>
              <a:r>
                <a:rPr lang="en-GB" sz="800"/>
                <a:t>       MARILYN</a:t>
              </a:r>
              <a:endParaRPr lang="en-GB" sz="800" b="1"/>
            </a:p>
            <a:p>
              <a:pPr defTabSz="762000"/>
              <a:endParaRPr lang="en-GB" sz="200"/>
            </a:p>
            <a:p>
              <a:pPr defTabSz="762000"/>
              <a:r>
                <a:rPr lang="en-GB" sz="800"/>
                <a:t>09 / 11 / 22</a:t>
              </a:r>
            </a:p>
            <a:p>
              <a:pPr defTabSz="762000"/>
              <a:endParaRPr lang="en-GB" sz="300"/>
            </a:p>
            <a:p>
              <a:pPr defTabSz="762000"/>
              <a:r>
                <a:rPr lang="en-GB" sz="800"/>
                <a:t>24 The Street</a:t>
              </a:r>
            </a:p>
            <a:p>
              <a:pPr defTabSz="762000"/>
              <a:r>
                <a:rPr lang="en-GB" sz="800"/>
                <a:t>INVERNESS</a:t>
              </a:r>
            </a:p>
          </p:txBody>
        </p:sp>
        <p:sp>
          <p:nvSpPr>
            <p:cNvPr id="70709" name="Rectangle 53"/>
            <p:cNvSpPr>
              <a:spLocks noChangeArrowheads="1"/>
            </p:cNvSpPr>
            <p:nvPr/>
          </p:nvSpPr>
          <p:spPr bwMode="auto">
            <a:xfrm>
              <a:off x="1481" y="2209"/>
              <a:ext cx="630" cy="83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defTabSz="762000"/>
              <a:r>
                <a:rPr lang="en-GB" sz="800"/>
                <a:t>Raigmore Hospital</a:t>
              </a:r>
            </a:p>
            <a:p>
              <a:pPr defTabSz="762000"/>
              <a:endParaRPr lang="en-GB" sz="300" b="1"/>
            </a:p>
            <a:p>
              <a:pPr defTabSz="762000"/>
              <a:r>
                <a:rPr lang="en-GB" sz="800"/>
                <a:t>R235117W</a:t>
              </a:r>
              <a:endParaRPr lang="en-GB" sz="800" b="1"/>
            </a:p>
            <a:p>
              <a:pPr defTabSz="762000"/>
              <a:endParaRPr lang="en-GB" sz="200"/>
            </a:p>
            <a:p>
              <a:pPr defTabSz="762000"/>
              <a:r>
                <a:rPr lang="en-GB" sz="800"/>
                <a:t>Mr A Surgeon</a:t>
              </a:r>
            </a:p>
            <a:p>
              <a:pPr defTabSz="762000"/>
              <a:endParaRPr lang="en-GB" sz="300"/>
            </a:p>
            <a:p>
              <a:pPr defTabSz="762000"/>
              <a:r>
                <a:rPr lang="en-GB" sz="800"/>
                <a:t>               4A</a:t>
              </a:r>
            </a:p>
            <a:p>
              <a:pPr defTabSz="762000"/>
              <a:endParaRPr lang="en-GB" sz="400"/>
            </a:p>
            <a:p>
              <a:pPr defTabSz="762000"/>
              <a:r>
                <a:rPr lang="en-GB" sz="800"/>
                <a:t>Alloantibody screen</a:t>
              </a:r>
            </a:p>
            <a:p>
              <a:pPr defTabSz="762000"/>
              <a:endParaRPr lang="en-GB" sz="500"/>
            </a:p>
            <a:p>
              <a:pPr defTabSz="762000"/>
              <a:endParaRPr lang="en-GB" sz="800"/>
            </a:p>
            <a:p>
              <a:pPr defTabSz="762000"/>
              <a:r>
                <a:rPr lang="en-GB" sz="800"/>
                <a:t>   Mr A Surgeon</a:t>
              </a:r>
            </a:p>
            <a:p>
              <a:pPr defTabSz="762000" eaLnBrk="1"/>
              <a:endParaRPr lang="en-GB" sz="800"/>
            </a:p>
          </p:txBody>
        </p:sp>
        <p:sp>
          <p:nvSpPr>
            <p:cNvPr id="70710" name="Rectangle 54"/>
            <p:cNvSpPr>
              <a:spLocks noChangeArrowheads="1"/>
            </p:cNvSpPr>
            <p:nvPr/>
          </p:nvSpPr>
          <p:spPr bwMode="auto">
            <a:xfrm>
              <a:off x="2341" y="2249"/>
              <a:ext cx="599" cy="36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defTabSz="762000"/>
              <a:r>
                <a:rPr lang="en-GB" sz="800"/>
                <a:t>Dr A Physician</a:t>
              </a:r>
            </a:p>
            <a:p>
              <a:pPr defTabSz="762000"/>
              <a:r>
                <a:rPr lang="en-GB" sz="800"/>
                <a:t>Ward 1A</a:t>
              </a:r>
            </a:p>
            <a:p>
              <a:pPr defTabSz="762000"/>
              <a:r>
                <a:rPr lang="en-GB" sz="800"/>
                <a:t>Raigmore Hospital</a:t>
              </a:r>
            </a:p>
            <a:p>
              <a:pPr defTabSz="762000"/>
              <a:r>
                <a:rPr lang="en-GB" sz="800"/>
                <a:t>INVERNESS</a:t>
              </a:r>
            </a:p>
          </p:txBody>
        </p:sp>
        <p:sp>
          <p:nvSpPr>
            <p:cNvPr id="70711" name="Rectangle 55"/>
            <p:cNvSpPr>
              <a:spLocks noChangeArrowheads="1"/>
            </p:cNvSpPr>
            <p:nvPr/>
          </p:nvSpPr>
          <p:spPr bwMode="auto">
            <a:xfrm>
              <a:off x="2344" y="2609"/>
              <a:ext cx="734" cy="3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defTabSz="762000"/>
              <a:r>
                <a:rPr lang="en-GB" sz="800"/>
                <a:t>Dr A Practitioner</a:t>
              </a:r>
            </a:p>
            <a:p>
              <a:pPr defTabSz="762000"/>
              <a:r>
                <a:rPr lang="en-GB" sz="800"/>
                <a:t>Crown Medical Practice</a:t>
              </a:r>
            </a:p>
            <a:p>
              <a:pPr defTabSz="762000"/>
              <a:r>
                <a:rPr lang="en-GB" sz="800"/>
                <a:t>Inverness</a:t>
              </a:r>
            </a:p>
            <a:p>
              <a:pPr defTabSz="762000"/>
              <a:endParaRPr lang="en-GB" sz="200"/>
            </a:p>
            <a:p>
              <a:pPr defTabSz="762000"/>
              <a:r>
                <a:rPr lang="en-GB" sz="700"/>
                <a:t>           6154381</a:t>
              </a:r>
            </a:p>
          </p:txBody>
        </p:sp>
        <p:sp>
          <p:nvSpPr>
            <p:cNvPr id="70712" name="Rectangle 56"/>
            <p:cNvSpPr>
              <a:spLocks noChangeArrowheads="1"/>
            </p:cNvSpPr>
            <p:nvPr/>
          </p:nvSpPr>
          <p:spPr bwMode="auto">
            <a:xfrm>
              <a:off x="149" y="3099"/>
              <a:ext cx="1616" cy="34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defTabSz="762000"/>
              <a:r>
                <a:rPr lang="en-GB" sz="800" b="1" u="sng"/>
                <a:t>Clinically Important Result</a:t>
              </a:r>
            </a:p>
            <a:p>
              <a:pPr defTabSz="762000"/>
              <a:endParaRPr lang="en-GB" sz="300" b="1" u="sng"/>
            </a:p>
            <a:p>
              <a:pPr defTabSz="762000"/>
              <a:r>
                <a:rPr lang="en-GB" sz="800"/>
                <a:t>Serum contains anti-Jka alloantibody</a:t>
              </a:r>
            </a:p>
            <a:p>
              <a:pPr defTabSz="762000"/>
              <a:endParaRPr lang="en-GB" sz="300"/>
            </a:p>
            <a:p>
              <a:pPr defTabSz="762000"/>
              <a:r>
                <a:rPr lang="en-GB" sz="800" b="1"/>
                <a:t>A delay in the provision of compatible blood is possible</a:t>
              </a:r>
            </a:p>
          </p:txBody>
        </p:sp>
        <p:graphicFrame>
          <p:nvGraphicFramePr>
            <p:cNvPr id="70713" name="Object 57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9" y="1976"/>
            <a:ext cx="3266" cy="2279"/>
          </p:xfrm>
          <a:graphic>
            <a:graphicData uri="http://schemas.openxmlformats.org/presentationml/2006/ole">
              <p:oleObj spid="_x0000_s70713" name="Document" r:id="rId3" imgW="6482160" imgH="4686480" progId="Word.Document.8">
                <p:embed/>
              </p:oleObj>
            </a:graphicData>
          </a:graphic>
        </p:graphicFrame>
        <p:sp>
          <p:nvSpPr>
            <p:cNvPr id="70714" name="Rectangle 58"/>
            <p:cNvSpPr>
              <a:spLocks noChangeArrowheads="1"/>
            </p:cNvSpPr>
            <p:nvPr/>
          </p:nvSpPr>
          <p:spPr bwMode="auto">
            <a:xfrm>
              <a:off x="641" y="4097"/>
              <a:ext cx="398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defTabSz="762000"/>
              <a:r>
                <a:rPr lang="en-GB" sz="1000">
                  <a:latin typeface="Century Schoolbook" pitchFamily="18" charset="0"/>
                </a:rPr>
                <a:t>22/11/98</a:t>
              </a:r>
            </a:p>
          </p:txBody>
        </p:sp>
        <p:sp>
          <p:nvSpPr>
            <p:cNvPr id="70715" name="Rectangle 59"/>
            <p:cNvSpPr>
              <a:spLocks noChangeArrowheads="1"/>
            </p:cNvSpPr>
            <p:nvPr/>
          </p:nvSpPr>
          <p:spPr bwMode="auto">
            <a:xfrm>
              <a:off x="1311" y="4097"/>
              <a:ext cx="398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defTabSz="762000"/>
              <a:r>
                <a:rPr lang="en-GB" sz="1000">
                  <a:latin typeface="Century Schoolbook" pitchFamily="18" charset="0"/>
                </a:rPr>
                <a:t>22/11/98</a:t>
              </a:r>
            </a:p>
          </p:txBody>
        </p:sp>
        <p:sp>
          <p:nvSpPr>
            <p:cNvPr id="70716" name="Rectangle 60"/>
            <p:cNvSpPr>
              <a:spLocks noChangeArrowheads="1"/>
            </p:cNvSpPr>
            <p:nvPr/>
          </p:nvSpPr>
          <p:spPr bwMode="auto">
            <a:xfrm>
              <a:off x="2025" y="4097"/>
              <a:ext cx="398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defTabSz="762000"/>
              <a:r>
                <a:rPr lang="en-GB" sz="1000">
                  <a:latin typeface="Century Schoolbook" pitchFamily="18" charset="0"/>
                </a:rPr>
                <a:t>23/11/98</a:t>
              </a:r>
            </a:p>
          </p:txBody>
        </p:sp>
        <p:grpSp>
          <p:nvGrpSpPr>
            <p:cNvPr id="70717" name="Group 61"/>
            <p:cNvGrpSpPr>
              <a:grpSpLocks/>
            </p:cNvGrpSpPr>
            <p:nvPr/>
          </p:nvGrpSpPr>
          <p:grpSpPr bwMode="auto">
            <a:xfrm>
              <a:off x="2470" y="3755"/>
              <a:ext cx="775" cy="376"/>
              <a:chOff x="4578" y="3591"/>
              <a:chExt cx="775" cy="376"/>
            </a:xfrm>
          </p:grpSpPr>
          <p:sp>
            <p:nvSpPr>
              <p:cNvPr id="70718" name="AutoShape 62"/>
              <p:cNvSpPr>
                <a:spLocks noChangeArrowheads="1"/>
              </p:cNvSpPr>
              <p:nvPr/>
            </p:nvSpPr>
            <p:spPr bwMode="auto">
              <a:xfrm>
                <a:off x="4603" y="3591"/>
                <a:ext cx="697" cy="370"/>
              </a:xfrm>
              <a:prstGeom prst="roundRect">
                <a:avLst>
                  <a:gd name="adj" fmla="val 12495"/>
                </a:avLst>
              </a:prstGeom>
              <a:solidFill>
                <a:srgbClr val="FF505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0719" name="Rectangle 63"/>
              <p:cNvSpPr>
                <a:spLocks noChangeArrowheads="1"/>
              </p:cNvSpPr>
              <p:nvPr/>
            </p:nvSpPr>
            <p:spPr bwMode="auto">
              <a:xfrm>
                <a:off x="4578" y="3653"/>
                <a:ext cx="654" cy="31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defTabSz="762000"/>
                <a:r>
                  <a:rPr lang="en-GB" sz="900" b="1" u="sng">
                    <a:latin typeface="Arial" charset="0"/>
                  </a:rPr>
                  <a:t>DATE</a:t>
                </a:r>
              </a:p>
              <a:p>
                <a:pPr defTabSz="762000"/>
                <a:r>
                  <a:rPr lang="en-GB" sz="900" b="1" u="sng">
                    <a:latin typeface="Arial" charset="0"/>
                  </a:rPr>
                  <a:t>TRANSFUSION </a:t>
                </a:r>
              </a:p>
              <a:p>
                <a:pPr defTabSz="762000"/>
                <a:r>
                  <a:rPr lang="en-GB" sz="900" b="1" u="sng">
                    <a:latin typeface="Arial" charset="0"/>
                  </a:rPr>
                  <a:t>PROBLEM</a:t>
                </a:r>
              </a:p>
            </p:txBody>
          </p:sp>
          <p:sp>
            <p:nvSpPr>
              <p:cNvPr id="70720" name="Rectangle 64"/>
              <p:cNvSpPr>
                <a:spLocks noChangeArrowheads="1"/>
              </p:cNvSpPr>
              <p:nvPr/>
            </p:nvSpPr>
            <p:spPr bwMode="auto">
              <a:xfrm>
                <a:off x="4785" y="3605"/>
                <a:ext cx="568" cy="19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defTabSz="762000"/>
                <a:r>
                  <a:rPr lang="en-GB" sz="1400" b="1">
                    <a:latin typeface="Comic Sans MS" pitchFamily="66" charset="0"/>
                  </a:rPr>
                  <a:t>23/3/04</a:t>
                </a:r>
              </a:p>
            </p:txBody>
          </p:sp>
        </p:grpSp>
      </p:grpSp>
      <p:grpSp>
        <p:nvGrpSpPr>
          <p:cNvPr id="69" name="Group 68"/>
          <p:cNvGrpSpPr/>
          <p:nvPr/>
        </p:nvGrpSpPr>
        <p:grpSpPr>
          <a:xfrm>
            <a:off x="3749042" y="1489166"/>
            <a:ext cx="5169081" cy="4986066"/>
            <a:chOff x="3618412" y="1489166"/>
            <a:chExt cx="5169081" cy="4986066"/>
          </a:xfrm>
        </p:grpSpPr>
        <p:graphicFrame>
          <p:nvGraphicFramePr>
            <p:cNvPr id="70722" name="Object 66"/>
            <p:cNvGraphicFramePr>
              <a:graphicFrameLocks noChangeAspect="1"/>
            </p:cNvGraphicFramePr>
            <p:nvPr/>
          </p:nvGraphicFramePr>
          <p:xfrm>
            <a:off x="3618412" y="1489166"/>
            <a:ext cx="5169081" cy="4986066"/>
          </p:xfrm>
          <a:graphic>
            <a:graphicData uri="http://schemas.openxmlformats.org/presentationml/2006/ole">
              <p:oleObj spid="_x0000_s70722" name="Document" r:id="rId4" imgW="3251880" imgH="3087000" progId="Word.Document.8">
                <p:embed/>
              </p:oleObj>
            </a:graphicData>
          </a:graphic>
        </p:graphicFrame>
        <p:grpSp>
          <p:nvGrpSpPr>
            <p:cNvPr id="70723" name="Group 67"/>
            <p:cNvGrpSpPr>
              <a:grpSpLocks/>
            </p:cNvGrpSpPr>
            <p:nvPr/>
          </p:nvGrpSpPr>
          <p:grpSpPr bwMode="auto">
            <a:xfrm>
              <a:off x="7489497" y="5694591"/>
              <a:ext cx="1109087" cy="586780"/>
              <a:chOff x="4578" y="3591"/>
              <a:chExt cx="722" cy="376"/>
            </a:xfrm>
          </p:grpSpPr>
          <p:sp>
            <p:nvSpPr>
              <p:cNvPr id="70724" name="AutoShape 68"/>
              <p:cNvSpPr>
                <a:spLocks noChangeArrowheads="1"/>
              </p:cNvSpPr>
              <p:nvPr/>
            </p:nvSpPr>
            <p:spPr bwMode="auto">
              <a:xfrm>
                <a:off x="4603" y="3591"/>
                <a:ext cx="697" cy="370"/>
              </a:xfrm>
              <a:prstGeom prst="roundRect">
                <a:avLst>
                  <a:gd name="adj" fmla="val 12495"/>
                </a:avLst>
              </a:prstGeom>
              <a:solidFill>
                <a:srgbClr val="FF505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0725" name="Rectangle 69"/>
              <p:cNvSpPr>
                <a:spLocks noChangeArrowheads="1"/>
              </p:cNvSpPr>
              <p:nvPr/>
            </p:nvSpPr>
            <p:spPr bwMode="auto">
              <a:xfrm>
                <a:off x="4578" y="3653"/>
                <a:ext cx="654" cy="31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defTabSz="762000"/>
                <a:r>
                  <a:rPr lang="en-GB" sz="900" b="1" u="sng" dirty="0">
                    <a:latin typeface="Arial" charset="0"/>
                  </a:rPr>
                  <a:t>DATE</a:t>
                </a:r>
              </a:p>
              <a:p>
                <a:pPr defTabSz="762000"/>
                <a:r>
                  <a:rPr lang="en-GB" sz="900" b="1" u="sng" dirty="0">
                    <a:latin typeface="Arial" charset="0"/>
                  </a:rPr>
                  <a:t>TRANSFUSION </a:t>
                </a:r>
              </a:p>
              <a:p>
                <a:pPr defTabSz="762000"/>
                <a:r>
                  <a:rPr lang="en-GB" sz="900" b="1" u="sng" dirty="0">
                    <a:latin typeface="Arial" charset="0"/>
                  </a:rPr>
                  <a:t>PROBLEM</a:t>
                </a:r>
              </a:p>
            </p:txBody>
          </p:sp>
          <p:sp>
            <p:nvSpPr>
              <p:cNvPr id="70726" name="Rectangle 70"/>
              <p:cNvSpPr>
                <a:spLocks noChangeArrowheads="1"/>
              </p:cNvSpPr>
              <p:nvPr/>
            </p:nvSpPr>
            <p:spPr bwMode="auto">
              <a:xfrm>
                <a:off x="4785" y="3605"/>
                <a:ext cx="51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defTabSz="762000"/>
                <a:r>
                  <a:rPr lang="en-GB" sz="1200" b="1" dirty="0">
                    <a:latin typeface="Comic Sans MS" pitchFamily="66" charset="0"/>
                  </a:rPr>
                  <a:t>23/3/04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0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0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856" y="3658811"/>
            <a:ext cx="6916628" cy="2975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1" y="565307"/>
            <a:ext cx="6968358" cy="299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024669" y="145443"/>
            <a:ext cx="49424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="1" u="sng" dirty="0" smtClean="0">
                <a:latin typeface="Arial" charset="0"/>
              </a:rPr>
              <a:t>Design of Blood Transfusion Request Form</a:t>
            </a:r>
            <a:endParaRPr lang="en-GB" sz="1800" b="1" u="sng" dirty="0">
              <a:latin typeface="Arial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7414349" y="1628005"/>
            <a:ext cx="12985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b="1" dirty="0">
                <a:latin typeface="Arial" charset="0"/>
              </a:rPr>
              <a:t>Red cells</a:t>
            </a:r>
          </a:p>
          <a:p>
            <a:r>
              <a:rPr lang="en-GB" sz="2000" b="1" dirty="0">
                <a:latin typeface="Arial" charset="0"/>
              </a:rPr>
              <a:t>Platelets</a:t>
            </a:r>
          </a:p>
          <a:p>
            <a:r>
              <a:rPr lang="en-GB" sz="2000" b="1" dirty="0">
                <a:latin typeface="Arial" charset="0"/>
              </a:rPr>
              <a:t>FFP</a:t>
            </a:r>
          </a:p>
          <a:p>
            <a:r>
              <a:rPr lang="en-GB" sz="2000" b="1" dirty="0" err="1">
                <a:latin typeface="Arial" charset="0"/>
              </a:rPr>
              <a:t>Cryo</a:t>
            </a:r>
            <a:endParaRPr lang="en-GB" sz="2000" b="1" dirty="0">
              <a:latin typeface="Arial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042263" y="3540034"/>
            <a:ext cx="4088674" cy="2926080"/>
            <a:chOff x="5042263" y="3540034"/>
            <a:chExt cx="4088674" cy="2926080"/>
          </a:xfrm>
        </p:grpSpPr>
        <p:sp>
          <p:nvSpPr>
            <p:cNvPr id="16" name="Rectangle 15"/>
            <p:cNvSpPr/>
            <p:nvPr/>
          </p:nvSpPr>
          <p:spPr bwMode="auto">
            <a:xfrm>
              <a:off x="5042263" y="3540034"/>
              <a:ext cx="4088674" cy="29260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grpSp>
          <p:nvGrpSpPr>
            <p:cNvPr id="10" name="Group 26"/>
            <p:cNvGrpSpPr>
              <a:grpSpLocks/>
            </p:cNvGrpSpPr>
            <p:nvPr/>
          </p:nvGrpSpPr>
          <p:grpSpPr bwMode="auto">
            <a:xfrm>
              <a:off x="5542461" y="5446938"/>
              <a:ext cx="3140075" cy="895350"/>
              <a:chOff x="3456" y="3390"/>
              <a:chExt cx="1978" cy="564"/>
            </a:xfrm>
          </p:grpSpPr>
          <p:pic>
            <p:nvPicPr>
              <p:cNvPr id="11" name="Picture 2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456" y="3390"/>
                <a:ext cx="1978" cy="2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Text Box 23"/>
              <p:cNvSpPr txBox="1">
                <a:spLocks noChangeArrowheads="1"/>
              </p:cNvSpPr>
              <p:nvPr/>
            </p:nvSpPr>
            <p:spPr bwMode="auto">
              <a:xfrm>
                <a:off x="3732" y="3588"/>
                <a:ext cx="1426" cy="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1600" b="1" u="sng">
                    <a:latin typeface="Arial" charset="0"/>
                  </a:rPr>
                  <a:t>1.2ml EDTA</a:t>
                </a:r>
              </a:p>
              <a:p>
                <a:pPr algn="ctr"/>
                <a:r>
                  <a:rPr lang="en-GB" sz="1600">
                    <a:latin typeface="Arial" charset="0"/>
                  </a:rPr>
                  <a:t> - neonates </a:t>
                </a:r>
                <a:r>
                  <a:rPr lang="en-GB" sz="1600">
                    <a:latin typeface="Arial" charset="0"/>
                    <a:cs typeface="Arial" charset="0"/>
                  </a:rPr>
                  <a:t>≤ 4 months</a:t>
                </a:r>
              </a:p>
            </p:txBody>
          </p:sp>
        </p:grpSp>
        <p:grpSp>
          <p:nvGrpSpPr>
            <p:cNvPr id="13" name="Group 27"/>
            <p:cNvGrpSpPr>
              <a:grpSpLocks/>
            </p:cNvGrpSpPr>
            <p:nvPr/>
          </p:nvGrpSpPr>
          <p:grpSpPr bwMode="auto">
            <a:xfrm>
              <a:off x="5120186" y="3739059"/>
              <a:ext cx="3984625" cy="1504950"/>
              <a:chOff x="3190" y="2380"/>
              <a:chExt cx="2510" cy="948"/>
            </a:xfrm>
          </p:grpSpPr>
          <p:pic>
            <p:nvPicPr>
              <p:cNvPr id="14" name="Picture 2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190" y="2380"/>
                <a:ext cx="2510" cy="264"/>
              </a:xfrm>
              <a:prstGeom prst="rect">
                <a:avLst/>
              </a:prstGeom>
              <a:noFill/>
            </p:spPr>
          </p:pic>
          <p:sp>
            <p:nvSpPr>
              <p:cNvPr id="15" name="Text Box 24"/>
              <p:cNvSpPr txBox="1">
                <a:spLocks noChangeArrowheads="1"/>
              </p:cNvSpPr>
              <p:nvPr/>
            </p:nvSpPr>
            <p:spPr bwMode="auto">
              <a:xfrm>
                <a:off x="3269" y="2635"/>
                <a:ext cx="2351" cy="6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1800" b="1" u="sng" dirty="0">
                    <a:latin typeface="Arial" charset="0"/>
                  </a:rPr>
                  <a:t>7.5ml EDTA</a:t>
                </a:r>
                <a:r>
                  <a:rPr lang="en-GB" sz="1800" b="1" dirty="0">
                    <a:latin typeface="Arial" charset="0"/>
                  </a:rPr>
                  <a:t> </a:t>
                </a:r>
              </a:p>
              <a:p>
                <a:pPr algn="ctr"/>
                <a:r>
                  <a:rPr lang="en-GB" sz="1600" b="1" dirty="0">
                    <a:latin typeface="Arial" charset="0"/>
                  </a:rPr>
                  <a:t>– adults &amp; infants &gt;</a:t>
                </a:r>
                <a:r>
                  <a:rPr lang="en-GB" sz="1600" b="1" dirty="0">
                    <a:latin typeface="Arial" charset="0"/>
                    <a:cs typeface="Arial" charset="0"/>
                  </a:rPr>
                  <a:t> 4 months</a:t>
                </a:r>
              </a:p>
              <a:p>
                <a:pPr algn="ctr"/>
                <a:r>
                  <a:rPr lang="en-GB" sz="1600" b="1" dirty="0">
                    <a:solidFill>
                      <a:srgbClr val="FF0000"/>
                    </a:solidFill>
                    <a:latin typeface="Arial" charset="0"/>
                  </a:rPr>
                  <a:t>Must have at least 3-4 </a:t>
                </a:r>
                <a:r>
                  <a:rPr lang="en-GB" sz="1600" b="1" dirty="0" err="1">
                    <a:solidFill>
                      <a:srgbClr val="FF0000"/>
                    </a:solidFill>
                    <a:latin typeface="Arial" charset="0"/>
                  </a:rPr>
                  <a:t>mls</a:t>
                </a:r>
                <a:r>
                  <a:rPr lang="en-GB" sz="1600" b="1" dirty="0">
                    <a:solidFill>
                      <a:srgbClr val="FF0000"/>
                    </a:solidFill>
                    <a:latin typeface="Arial" charset="0"/>
                  </a:rPr>
                  <a:t> </a:t>
                </a:r>
              </a:p>
              <a:p>
                <a:pPr algn="ctr"/>
                <a:r>
                  <a:rPr lang="en-GB" sz="1600" b="1" dirty="0">
                    <a:solidFill>
                      <a:srgbClr val="FF0000"/>
                    </a:solidFill>
                    <a:latin typeface="Arial" charset="0"/>
                  </a:rPr>
                  <a:t>to avoid requests for repeat samples</a:t>
                </a:r>
                <a:endParaRPr lang="en-GB" sz="1600" b="1" dirty="0">
                  <a:latin typeface="Arial" charset="0"/>
                  <a:cs typeface="Arial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3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081452" y="3540034"/>
            <a:ext cx="4088674" cy="2926080"/>
            <a:chOff x="5042263" y="3540034"/>
            <a:chExt cx="4088674" cy="2926080"/>
          </a:xfrm>
        </p:grpSpPr>
        <p:sp>
          <p:nvSpPr>
            <p:cNvPr id="16" name="Rectangle 15"/>
            <p:cNvSpPr/>
            <p:nvPr/>
          </p:nvSpPr>
          <p:spPr bwMode="auto">
            <a:xfrm>
              <a:off x="5042263" y="3540034"/>
              <a:ext cx="4088674" cy="29260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grpSp>
          <p:nvGrpSpPr>
            <p:cNvPr id="17" name="Group 26"/>
            <p:cNvGrpSpPr>
              <a:grpSpLocks/>
            </p:cNvGrpSpPr>
            <p:nvPr/>
          </p:nvGrpSpPr>
          <p:grpSpPr bwMode="auto">
            <a:xfrm>
              <a:off x="5542461" y="5446938"/>
              <a:ext cx="3140075" cy="895350"/>
              <a:chOff x="3456" y="3390"/>
              <a:chExt cx="1978" cy="564"/>
            </a:xfrm>
          </p:grpSpPr>
          <p:pic>
            <p:nvPicPr>
              <p:cNvPr id="21" name="Picture 2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456" y="3390"/>
                <a:ext cx="1978" cy="2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" name="Text Box 23"/>
              <p:cNvSpPr txBox="1">
                <a:spLocks noChangeArrowheads="1"/>
              </p:cNvSpPr>
              <p:nvPr/>
            </p:nvSpPr>
            <p:spPr bwMode="auto">
              <a:xfrm>
                <a:off x="3732" y="3588"/>
                <a:ext cx="1426" cy="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1600" b="1" u="sng">
                    <a:latin typeface="Arial" charset="0"/>
                  </a:rPr>
                  <a:t>1.2ml EDTA</a:t>
                </a:r>
              </a:p>
              <a:p>
                <a:pPr algn="ctr"/>
                <a:r>
                  <a:rPr lang="en-GB" sz="1600">
                    <a:latin typeface="Arial" charset="0"/>
                  </a:rPr>
                  <a:t> - neonates </a:t>
                </a:r>
                <a:r>
                  <a:rPr lang="en-GB" sz="1600">
                    <a:latin typeface="Arial" charset="0"/>
                    <a:cs typeface="Arial" charset="0"/>
                  </a:rPr>
                  <a:t>≤ 4 months</a:t>
                </a:r>
              </a:p>
            </p:txBody>
          </p:sp>
        </p:grpSp>
        <p:grpSp>
          <p:nvGrpSpPr>
            <p:cNvPr id="18" name="Group 27"/>
            <p:cNvGrpSpPr>
              <a:grpSpLocks/>
            </p:cNvGrpSpPr>
            <p:nvPr/>
          </p:nvGrpSpPr>
          <p:grpSpPr bwMode="auto">
            <a:xfrm>
              <a:off x="5120186" y="3739059"/>
              <a:ext cx="3984625" cy="1504950"/>
              <a:chOff x="3190" y="2380"/>
              <a:chExt cx="2510" cy="948"/>
            </a:xfrm>
          </p:grpSpPr>
          <p:pic>
            <p:nvPicPr>
              <p:cNvPr id="19" name="Picture 2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190" y="2380"/>
                <a:ext cx="2510" cy="264"/>
              </a:xfrm>
              <a:prstGeom prst="rect">
                <a:avLst/>
              </a:prstGeom>
              <a:noFill/>
            </p:spPr>
          </p:pic>
          <p:sp>
            <p:nvSpPr>
              <p:cNvPr id="20" name="Text Box 24"/>
              <p:cNvSpPr txBox="1">
                <a:spLocks noChangeArrowheads="1"/>
              </p:cNvSpPr>
              <p:nvPr/>
            </p:nvSpPr>
            <p:spPr bwMode="auto">
              <a:xfrm>
                <a:off x="3269" y="2635"/>
                <a:ext cx="2351" cy="6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1800" b="1" u="sng" dirty="0">
                    <a:latin typeface="Arial" charset="0"/>
                  </a:rPr>
                  <a:t>7.5ml EDTA</a:t>
                </a:r>
                <a:r>
                  <a:rPr lang="en-GB" sz="1800" b="1" dirty="0">
                    <a:latin typeface="Arial" charset="0"/>
                  </a:rPr>
                  <a:t> </a:t>
                </a:r>
              </a:p>
              <a:p>
                <a:pPr algn="ctr"/>
                <a:r>
                  <a:rPr lang="en-GB" sz="1600" b="1" dirty="0">
                    <a:latin typeface="Arial" charset="0"/>
                  </a:rPr>
                  <a:t>– adults &amp; infants &gt;</a:t>
                </a:r>
                <a:r>
                  <a:rPr lang="en-GB" sz="1600" b="1" dirty="0">
                    <a:latin typeface="Arial" charset="0"/>
                    <a:cs typeface="Arial" charset="0"/>
                  </a:rPr>
                  <a:t> 4 months</a:t>
                </a:r>
              </a:p>
              <a:p>
                <a:pPr algn="ctr"/>
                <a:r>
                  <a:rPr lang="en-GB" sz="1600" b="1" dirty="0">
                    <a:solidFill>
                      <a:srgbClr val="FF0000"/>
                    </a:solidFill>
                    <a:latin typeface="Arial" charset="0"/>
                  </a:rPr>
                  <a:t>Must have at least 3-4 </a:t>
                </a:r>
                <a:r>
                  <a:rPr lang="en-GB" sz="1600" b="1" dirty="0" err="1">
                    <a:solidFill>
                      <a:srgbClr val="FF0000"/>
                    </a:solidFill>
                    <a:latin typeface="Arial" charset="0"/>
                  </a:rPr>
                  <a:t>mls</a:t>
                </a:r>
                <a:r>
                  <a:rPr lang="en-GB" sz="1600" b="1" dirty="0">
                    <a:solidFill>
                      <a:srgbClr val="FF0000"/>
                    </a:solidFill>
                    <a:latin typeface="Arial" charset="0"/>
                  </a:rPr>
                  <a:t> </a:t>
                </a:r>
              </a:p>
              <a:p>
                <a:pPr algn="ctr"/>
                <a:r>
                  <a:rPr lang="en-GB" sz="1600" b="1" dirty="0">
                    <a:solidFill>
                      <a:srgbClr val="FF0000"/>
                    </a:solidFill>
                    <a:latin typeface="Arial" charset="0"/>
                  </a:rPr>
                  <a:t>to avoid requests for repeat samples</a:t>
                </a:r>
                <a:endParaRPr lang="en-GB" sz="1600" b="1" dirty="0"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737218" y="195944"/>
            <a:ext cx="34375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b="1" u="sng" dirty="0" smtClean="0">
                <a:latin typeface="Arial" charset="0"/>
              </a:rPr>
              <a:t>Test Request Form </a:t>
            </a:r>
            <a:r>
              <a:rPr lang="en-GB" sz="2000" b="1" u="sng" dirty="0">
                <a:latin typeface="Arial" charset="0"/>
              </a:rPr>
              <a:t>/ Tubes</a:t>
            </a:r>
          </a:p>
        </p:txBody>
      </p:sp>
      <p:graphicFrame>
        <p:nvGraphicFramePr>
          <p:cNvPr id="14340" name="Object 4"/>
          <p:cNvGraphicFramePr>
            <a:graphicFrameLocks noChangeAspect="1"/>
          </p:cNvGraphicFramePr>
          <p:nvPr/>
        </p:nvGraphicFramePr>
        <p:xfrm>
          <a:off x="156754" y="824003"/>
          <a:ext cx="5003800" cy="3408362"/>
        </p:xfrm>
        <a:graphic>
          <a:graphicData uri="http://schemas.openxmlformats.org/presentationml/2006/ole">
            <p:oleObj spid="_x0000_s14340" name="Document" r:id="rId5" imgW="2786400" imgH="1896840" progId="Word.Document.8">
              <p:embed/>
            </p:oleObj>
          </a:graphicData>
        </a:graphic>
      </p:graphicFrame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5227638" y="1172571"/>
            <a:ext cx="36433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b="1" dirty="0">
                <a:latin typeface="Arial" charset="0"/>
              </a:rPr>
              <a:t>Serology Ix</a:t>
            </a:r>
            <a:r>
              <a:rPr lang="en-GB" b="1" dirty="0">
                <a:latin typeface="Arial" charset="0"/>
              </a:rPr>
              <a:t> </a:t>
            </a:r>
            <a:r>
              <a:rPr lang="en-GB" sz="1400" b="1" dirty="0">
                <a:latin typeface="Arial" charset="0"/>
              </a:rPr>
              <a:t>(antenatal / haemolysis)</a:t>
            </a:r>
          </a:p>
        </p:txBody>
      </p:sp>
      <p:sp>
        <p:nvSpPr>
          <p:cNvPr id="14355" name="Text Box 19"/>
          <p:cNvSpPr txBox="1">
            <a:spLocks noChangeArrowheads="1"/>
          </p:cNvSpPr>
          <p:nvPr/>
        </p:nvSpPr>
        <p:spPr bwMode="auto">
          <a:xfrm>
            <a:off x="270646" y="4789666"/>
            <a:ext cx="4902246" cy="1015663"/>
          </a:xfrm>
          <a:prstGeom prst="rect">
            <a:avLst/>
          </a:prstGeom>
          <a:solidFill>
            <a:srgbClr val="CCFFFF"/>
          </a:solidFill>
          <a:ln w="76200" cmpd="tri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  <a:latin typeface="Arial" charset="0"/>
              </a:rPr>
              <a:t>ALBUMIN (4.5% or 20%) &amp; IV or </a:t>
            </a:r>
            <a:r>
              <a:rPr lang="en-GB" sz="2000" b="1" dirty="0" err="1">
                <a:solidFill>
                  <a:srgbClr val="FF0000"/>
                </a:solidFill>
                <a:latin typeface="Arial" charset="0"/>
              </a:rPr>
              <a:t>hyperimmune</a:t>
            </a:r>
            <a:r>
              <a:rPr lang="en-GB" sz="2000" b="1" dirty="0">
                <a:solidFill>
                  <a:srgbClr val="FF0000"/>
                </a:solidFill>
                <a:latin typeface="Arial" charset="0"/>
              </a:rPr>
              <a:t> immunoglobulin</a:t>
            </a:r>
          </a:p>
          <a:p>
            <a:pPr algn="ctr"/>
            <a:r>
              <a:rPr lang="en-GB" sz="2000" b="1" dirty="0">
                <a:solidFill>
                  <a:srgbClr val="FF0000"/>
                </a:solidFill>
                <a:latin typeface="Arial" charset="0"/>
              </a:rPr>
              <a:t>are ordered from PHARMACY </a:t>
            </a:r>
            <a:r>
              <a:rPr lang="en-GB" sz="2000" b="1" u="sng" dirty="0">
                <a:solidFill>
                  <a:srgbClr val="FF0000"/>
                </a:solidFill>
                <a:latin typeface="Arial" charset="0"/>
              </a:rPr>
              <a:t>not</a:t>
            </a:r>
            <a:r>
              <a:rPr lang="en-GB" sz="2000" b="1" dirty="0">
                <a:solidFill>
                  <a:srgbClr val="FF0000"/>
                </a:solidFill>
                <a:latin typeface="Arial" charset="0"/>
              </a:rPr>
              <a:t> BTS.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utoUpdateAnimBg="0"/>
      <p:bldP spid="14346" grpId="0" autoUpdateAnimBg="0"/>
      <p:bldP spid="1435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3397298" y="150903"/>
            <a:ext cx="23262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="1" u="sng" dirty="0">
                <a:latin typeface="Arial" charset="0"/>
              </a:rPr>
              <a:t>“MSBOS /  MTRES”</a:t>
            </a:r>
          </a:p>
        </p:txBody>
      </p:sp>
      <p:pic>
        <p:nvPicPr>
          <p:cNvPr id="97281" name="Picture 1"/>
          <p:cNvPicPr>
            <a:picLocks noChangeAspect="1" noChangeArrowheads="1"/>
          </p:cNvPicPr>
          <p:nvPr/>
        </p:nvPicPr>
        <p:blipFill>
          <a:blip r:embed="rId2" cstate="print"/>
          <a:srcRect l="30682" t="15341" r="24903" b="18404"/>
          <a:stretch>
            <a:fillRect/>
          </a:stretch>
        </p:blipFill>
        <p:spPr bwMode="auto">
          <a:xfrm>
            <a:off x="151100" y="584566"/>
            <a:ext cx="5177642" cy="617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/>
          <p:cNvGrpSpPr/>
          <p:nvPr/>
        </p:nvGrpSpPr>
        <p:grpSpPr>
          <a:xfrm>
            <a:off x="3899250" y="568376"/>
            <a:ext cx="5197452" cy="2777382"/>
            <a:chOff x="3678725" y="1104404"/>
            <a:chExt cx="5197452" cy="2777382"/>
          </a:xfrm>
        </p:grpSpPr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l="30682" t="80855" r="24903" b="5824"/>
            <a:stretch>
              <a:fillRect/>
            </a:stretch>
          </p:blipFill>
          <p:spPr bwMode="auto">
            <a:xfrm>
              <a:off x="3679371" y="1104404"/>
              <a:ext cx="5196806" cy="1246909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</p:pic>
        <p:pic>
          <p:nvPicPr>
            <p:cNvPr id="9728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30695" t="24242" r="24975" b="58736"/>
            <a:stretch>
              <a:fillRect/>
            </a:stretch>
          </p:blipFill>
          <p:spPr bwMode="auto">
            <a:xfrm>
              <a:off x="3678725" y="2290492"/>
              <a:ext cx="5195966" cy="1591294"/>
            </a:xfrm>
            <a:prstGeom prst="rect">
              <a:avLst/>
            </a:prstGeom>
            <a:ln w="6350" cap="sq">
              <a:noFill/>
              <a:prstDash val="solid"/>
              <a:miter lim="800000"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7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75995" y="988526"/>
            <a:ext cx="8680622" cy="5164081"/>
            <a:chOff x="175995" y="988526"/>
            <a:chExt cx="8680622" cy="5164081"/>
          </a:xfrm>
        </p:grpSpPr>
        <p:pic>
          <p:nvPicPr>
            <p:cNvPr id="10240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4714" t="20893" r="21143" b="15893"/>
            <a:stretch>
              <a:fillRect/>
            </a:stretch>
          </p:blipFill>
          <p:spPr bwMode="auto">
            <a:xfrm>
              <a:off x="195943" y="1267627"/>
              <a:ext cx="8660674" cy="4884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 Box 29"/>
            <p:cNvSpPr txBox="1">
              <a:spLocks noChangeArrowheads="1"/>
            </p:cNvSpPr>
            <p:nvPr/>
          </p:nvSpPr>
          <p:spPr bwMode="auto">
            <a:xfrm>
              <a:off x="175995" y="988526"/>
              <a:ext cx="591700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600" b="1" dirty="0">
                  <a:latin typeface="Arial" charset="0"/>
                </a:rPr>
                <a:t>Cumulative data for SHOT categories </a:t>
              </a:r>
              <a:r>
                <a:rPr lang="en-GB" sz="1600" b="1" dirty="0" smtClean="0">
                  <a:latin typeface="Arial" charset="0"/>
                </a:rPr>
                <a:t>1996-2016 </a:t>
              </a:r>
              <a:r>
                <a:rPr lang="en-GB" sz="1600" b="1" dirty="0">
                  <a:latin typeface="Arial" charset="0"/>
                </a:rPr>
                <a:t>(</a:t>
              </a:r>
              <a:r>
                <a:rPr lang="en-GB" sz="1600" b="1" dirty="0" smtClean="0">
                  <a:latin typeface="Arial" charset="0"/>
                </a:rPr>
                <a:t>n=18,258)</a:t>
              </a:r>
              <a:endParaRPr lang="en-GB" sz="1600" dirty="0">
                <a:latin typeface="Arial" charset="0"/>
              </a:endParaRPr>
            </a:p>
          </p:txBody>
        </p:sp>
      </p:grpSp>
      <p:sp>
        <p:nvSpPr>
          <p:cNvPr id="187400" name="Text Box 8"/>
          <p:cNvSpPr txBox="1">
            <a:spLocks noChangeArrowheads="1"/>
          </p:cNvSpPr>
          <p:nvPr/>
        </p:nvSpPr>
        <p:spPr bwMode="auto">
          <a:xfrm>
            <a:off x="2373313" y="190457"/>
            <a:ext cx="4000500" cy="336550"/>
          </a:xfrm>
          <a:prstGeom prst="rect">
            <a:avLst/>
          </a:prstGeom>
          <a:noFill/>
          <a:ln w="3175" cap="rnd">
            <a:noFill/>
            <a:prstDash val="sysDot"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GB" sz="1600" b="1" u="sng">
                <a:latin typeface="Arial" charset="0"/>
              </a:rPr>
              <a:t>Serious Hazards of Transfusion (SHOT)</a:t>
            </a:r>
          </a:p>
        </p:txBody>
      </p:sp>
      <p:sp>
        <p:nvSpPr>
          <p:cNvPr id="187401" name="Text Box 9"/>
          <p:cNvSpPr txBox="1">
            <a:spLocks noChangeArrowheads="1"/>
          </p:cNvSpPr>
          <p:nvPr/>
        </p:nvSpPr>
        <p:spPr bwMode="auto">
          <a:xfrm>
            <a:off x="228600" y="452394"/>
            <a:ext cx="8623300" cy="581025"/>
          </a:xfrm>
          <a:prstGeom prst="rect">
            <a:avLst/>
          </a:prstGeom>
          <a:noFill/>
          <a:ln w="3175" cap="rnd">
            <a:noFill/>
            <a:prstDash val="sysDot"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GB" sz="1600" dirty="0">
                <a:latin typeface="Arial" charset="0"/>
              </a:rPr>
              <a:t>UK – </a:t>
            </a:r>
            <a:r>
              <a:rPr lang="en-GB" sz="1600" dirty="0" smtClean="0">
                <a:latin typeface="Arial" charset="0"/>
              </a:rPr>
              <a:t>2.5 </a:t>
            </a:r>
            <a:r>
              <a:rPr lang="en-GB" sz="1600" dirty="0">
                <a:latin typeface="Arial" charset="0"/>
              </a:rPr>
              <a:t>x 10</a:t>
            </a:r>
            <a:r>
              <a:rPr lang="en-GB" sz="1600" baseline="30000" dirty="0">
                <a:latin typeface="Arial" charset="0"/>
              </a:rPr>
              <a:t>6</a:t>
            </a:r>
            <a:r>
              <a:rPr lang="en-GB" sz="1600" dirty="0">
                <a:latin typeface="Arial" charset="0"/>
              </a:rPr>
              <a:t> </a:t>
            </a:r>
            <a:r>
              <a:rPr lang="en-GB" sz="1600" dirty="0" smtClean="0">
                <a:latin typeface="Arial" charset="0"/>
              </a:rPr>
              <a:t>blood components transfused in 2016</a:t>
            </a:r>
            <a:endParaRPr lang="en-GB" sz="1600" dirty="0">
              <a:latin typeface="Arial" charset="0"/>
            </a:endParaRPr>
          </a:p>
          <a:p>
            <a:r>
              <a:rPr lang="en-GB" sz="1600" dirty="0">
                <a:latin typeface="Arial" charset="0"/>
              </a:rPr>
              <a:t>Risk per million components </a:t>
            </a:r>
            <a:r>
              <a:rPr lang="en-GB" sz="1600" dirty="0" smtClean="0">
                <a:latin typeface="Arial" charset="0"/>
              </a:rPr>
              <a:t>– </a:t>
            </a:r>
            <a:r>
              <a:rPr lang="en-GB" sz="1600" b="1" dirty="0">
                <a:solidFill>
                  <a:srgbClr val="FF0000"/>
                </a:solidFill>
                <a:latin typeface="Arial" charset="0"/>
              </a:rPr>
              <a:t>death </a:t>
            </a:r>
            <a:r>
              <a:rPr lang="en-GB" sz="1600" b="1" dirty="0" smtClean="0">
                <a:solidFill>
                  <a:srgbClr val="FF0000"/>
                </a:solidFill>
                <a:latin typeface="Arial" charset="0"/>
              </a:rPr>
              <a:t>10</a:t>
            </a:r>
            <a:r>
              <a:rPr lang="en-GB" sz="1600" dirty="0" smtClean="0">
                <a:latin typeface="Arial" charset="0"/>
              </a:rPr>
              <a:t>, </a:t>
            </a:r>
            <a:r>
              <a:rPr lang="en-GB" sz="1600" dirty="0">
                <a:latin typeface="Arial" charset="0"/>
              </a:rPr>
              <a:t>major morbidity </a:t>
            </a:r>
            <a:r>
              <a:rPr lang="en-GB" sz="1600" dirty="0" smtClean="0">
                <a:latin typeface="Arial" charset="0"/>
              </a:rPr>
              <a:t>49 </a:t>
            </a:r>
            <a:r>
              <a:rPr lang="en-GB" sz="1200" dirty="0">
                <a:latin typeface="Arial" charset="0"/>
              </a:rPr>
              <a:t>(SHOT report </a:t>
            </a:r>
            <a:r>
              <a:rPr lang="en-GB" sz="1200" dirty="0" smtClean="0">
                <a:latin typeface="Arial" charset="0"/>
              </a:rPr>
              <a:t>2016).</a:t>
            </a:r>
            <a:endParaRPr lang="en-GB" sz="1200" dirty="0">
              <a:latin typeface="Arial" charset="0"/>
            </a:endParaRPr>
          </a:p>
        </p:txBody>
      </p: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1229541" y="6162811"/>
            <a:ext cx="6797675" cy="642937"/>
            <a:chOff x="108" y="3915"/>
            <a:chExt cx="4282" cy="405"/>
          </a:xfrm>
        </p:grpSpPr>
        <p:sp>
          <p:nvSpPr>
            <p:cNvPr id="15380" name="Text Box 20"/>
            <p:cNvSpPr txBox="1">
              <a:spLocks noChangeArrowheads="1"/>
            </p:cNvSpPr>
            <p:nvPr/>
          </p:nvSpPr>
          <p:spPr bwMode="auto">
            <a:xfrm>
              <a:off x="108" y="3915"/>
              <a:ext cx="2754" cy="405"/>
            </a:xfrm>
            <a:prstGeom prst="rect">
              <a:avLst/>
            </a:prstGeom>
            <a:solidFill>
              <a:schemeClr val="bg1"/>
            </a:solidFill>
            <a:ln w="3175" cap="rnd">
              <a:noFill/>
              <a:prstDash val="sysDot"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95250" indent="-95250"/>
              <a:r>
                <a:rPr lang="en-GB" sz="1200" b="1" u="sng" dirty="0">
                  <a:latin typeface="Arial" charset="0"/>
                </a:rPr>
                <a:t>Adverse events caused by error</a:t>
              </a:r>
            </a:p>
            <a:p>
              <a:pPr marL="95250" indent="-95250">
                <a:buFontTx/>
                <a:buChar char="•"/>
              </a:pPr>
              <a:r>
                <a:rPr lang="en-GB" sz="1200" b="1" dirty="0">
                  <a:solidFill>
                    <a:srgbClr val="FF0000"/>
                  </a:solidFill>
                  <a:latin typeface="Arial" charset="0"/>
                </a:rPr>
                <a:t>sample from wrong patient</a:t>
              </a:r>
            </a:p>
            <a:p>
              <a:pPr marL="95250" indent="-95250">
                <a:buFontTx/>
                <a:buChar char="•"/>
              </a:pPr>
              <a:r>
                <a:rPr lang="en-GB" sz="1200" b="1" dirty="0">
                  <a:solidFill>
                    <a:srgbClr val="FF0000"/>
                  </a:solidFill>
                  <a:latin typeface="Arial" charset="0"/>
                </a:rPr>
                <a:t>unit collection errors</a:t>
              </a:r>
            </a:p>
          </p:txBody>
        </p:sp>
        <p:sp>
          <p:nvSpPr>
            <p:cNvPr id="15381" name="Text Box 30"/>
            <p:cNvSpPr txBox="1">
              <a:spLocks noChangeArrowheads="1"/>
            </p:cNvSpPr>
            <p:nvPr/>
          </p:nvSpPr>
          <p:spPr bwMode="auto">
            <a:xfrm>
              <a:off x="1636" y="4030"/>
              <a:ext cx="2754" cy="290"/>
            </a:xfrm>
            <a:prstGeom prst="rect">
              <a:avLst/>
            </a:prstGeom>
            <a:solidFill>
              <a:schemeClr val="bg1"/>
            </a:solidFill>
            <a:ln w="3175" cap="rnd">
              <a:noFill/>
              <a:prstDash val="sysDot"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95250" indent="-95250">
                <a:buFontTx/>
                <a:buChar char="•"/>
              </a:pPr>
              <a:r>
                <a:rPr lang="en-GB" sz="1200" b="1" dirty="0">
                  <a:solidFill>
                    <a:srgbClr val="FF0000"/>
                  </a:solidFill>
                  <a:latin typeface="Arial" charset="0"/>
                </a:rPr>
                <a:t>failure of final bedside checking</a:t>
              </a:r>
            </a:p>
            <a:p>
              <a:pPr marL="95250" indent="-95250">
                <a:buFontTx/>
                <a:buChar char="•"/>
              </a:pPr>
              <a:r>
                <a:rPr lang="en-GB" sz="1200" b="1" dirty="0">
                  <a:solidFill>
                    <a:srgbClr val="FF0000"/>
                  </a:solidFill>
                  <a:latin typeface="Arial" charset="0"/>
                </a:rPr>
                <a:t>failure to request “special” requirement (e.g. irradiated)</a:t>
              </a:r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796834" y="5612482"/>
            <a:ext cx="3207147" cy="596900"/>
            <a:chOff x="54" y="3210"/>
            <a:chExt cx="1530" cy="439"/>
          </a:xfrm>
        </p:grpSpPr>
        <p:sp>
          <p:nvSpPr>
            <p:cNvPr id="15378" name="AutoShape 22"/>
            <p:cNvSpPr>
              <a:spLocks noChangeArrowheads="1"/>
            </p:cNvSpPr>
            <p:nvPr/>
          </p:nvSpPr>
          <p:spPr bwMode="auto">
            <a:xfrm>
              <a:off x="54" y="3210"/>
              <a:ext cx="1530" cy="198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379" name="Text Box 23"/>
            <p:cNvSpPr txBox="1">
              <a:spLocks noChangeArrowheads="1"/>
            </p:cNvSpPr>
            <p:nvPr/>
          </p:nvSpPr>
          <p:spPr bwMode="auto">
            <a:xfrm>
              <a:off x="245" y="3401"/>
              <a:ext cx="1117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b="1">
                  <a:solidFill>
                    <a:srgbClr val="FF0000"/>
                  </a:solidFill>
                  <a:latin typeface="Arial" charset="0"/>
                </a:rPr>
                <a:t>“Wrong blood”</a:t>
              </a:r>
            </a:p>
          </p:txBody>
        </p:sp>
      </p:grpSp>
      <p:sp>
        <p:nvSpPr>
          <p:cNvPr id="187426" name="Text Box 34"/>
          <p:cNvSpPr txBox="1">
            <a:spLocks noChangeArrowheads="1"/>
          </p:cNvSpPr>
          <p:nvPr/>
        </p:nvSpPr>
        <p:spPr bwMode="auto">
          <a:xfrm>
            <a:off x="6682920" y="91441"/>
            <a:ext cx="24080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b="1" i="1" u="sng" dirty="0" smtClean="0">
                <a:solidFill>
                  <a:srgbClr val="FF0000"/>
                </a:solidFill>
                <a:latin typeface="Arial" charset="0"/>
              </a:rPr>
              <a:t>2016</a:t>
            </a:r>
            <a:r>
              <a:rPr lang="en-GB" sz="1200" b="1" i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GB" sz="1200" b="1" i="1" dirty="0">
                <a:solidFill>
                  <a:srgbClr val="FF0000"/>
                </a:solidFill>
                <a:latin typeface="Arial" charset="0"/>
              </a:rPr>
              <a:t>- </a:t>
            </a:r>
            <a:r>
              <a:rPr lang="en-GB" sz="1200" b="1" i="1" dirty="0" smtClean="0">
                <a:solidFill>
                  <a:srgbClr val="FF0000"/>
                </a:solidFill>
                <a:latin typeface="Arial" charset="0"/>
              </a:rPr>
              <a:t>3/26 </a:t>
            </a:r>
            <a:r>
              <a:rPr lang="en-GB" sz="1200" b="1" i="1" dirty="0">
                <a:solidFill>
                  <a:srgbClr val="FF0000"/>
                </a:solidFill>
                <a:latin typeface="Arial" charset="0"/>
              </a:rPr>
              <a:t>definite, </a:t>
            </a:r>
          </a:p>
          <a:p>
            <a:r>
              <a:rPr lang="en-GB" sz="1200" b="1" i="1" dirty="0" smtClean="0">
                <a:solidFill>
                  <a:srgbClr val="FF0000"/>
                </a:solidFill>
                <a:latin typeface="Arial" charset="0"/>
              </a:rPr>
              <a:t>8/26 </a:t>
            </a:r>
            <a:r>
              <a:rPr lang="en-GB" sz="1200" b="1" i="1" dirty="0">
                <a:solidFill>
                  <a:srgbClr val="FF0000"/>
                </a:solidFill>
                <a:latin typeface="Arial" charset="0"/>
              </a:rPr>
              <a:t>probable, </a:t>
            </a:r>
            <a:r>
              <a:rPr lang="en-GB" sz="1200" b="1" i="1" dirty="0" smtClean="0">
                <a:solidFill>
                  <a:srgbClr val="FF0000"/>
                </a:solidFill>
                <a:latin typeface="Arial" charset="0"/>
              </a:rPr>
              <a:t>15/26 possible</a:t>
            </a:r>
          </a:p>
          <a:p>
            <a:r>
              <a:rPr lang="en-GB" sz="1200" b="1" i="1" dirty="0" smtClean="0">
                <a:solidFill>
                  <a:srgbClr val="FF0000"/>
                </a:solidFill>
                <a:latin typeface="Arial" charset="0"/>
              </a:rPr>
              <a:t>Of which 16 (62%) </a:t>
            </a:r>
            <a:r>
              <a:rPr lang="en-GB" sz="1200" b="1" i="1" u="sng" dirty="0" smtClean="0">
                <a:solidFill>
                  <a:srgbClr val="FF0000"/>
                </a:solidFill>
                <a:latin typeface="Arial" charset="0"/>
              </a:rPr>
              <a:t>preventable</a:t>
            </a:r>
            <a:endParaRPr lang="en-GB" sz="1200" b="1" i="1" u="sng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7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7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400" grpId="0" autoUpdateAnimBg="0"/>
      <p:bldP spid="187401" grpId="0" autoUpdateAnimBg="0"/>
      <p:bldP spid="1874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2" cstate="print"/>
          <a:srcRect l="23438" t="14973" r="21771" b="42188"/>
          <a:stretch>
            <a:fillRect/>
          </a:stretch>
        </p:blipFill>
        <p:spPr bwMode="auto">
          <a:xfrm>
            <a:off x="152400" y="3398447"/>
            <a:ext cx="5268686" cy="32944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grpSp>
        <p:nvGrpSpPr>
          <p:cNvPr id="17" name="Group 16"/>
          <p:cNvGrpSpPr/>
          <p:nvPr/>
        </p:nvGrpSpPr>
        <p:grpSpPr>
          <a:xfrm>
            <a:off x="143693" y="65315"/>
            <a:ext cx="7211290" cy="3265714"/>
            <a:chOff x="143693" y="65315"/>
            <a:chExt cx="7211290" cy="3265714"/>
          </a:xfrm>
        </p:grpSpPr>
        <p:pic>
          <p:nvPicPr>
            <p:cNvPr id="95233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 l="15321" t="59866" r="42036" b="8795"/>
            <a:stretch>
              <a:fillRect/>
            </a:stretch>
          </p:blipFill>
          <p:spPr bwMode="auto">
            <a:xfrm>
              <a:off x="143693" y="65315"/>
              <a:ext cx="5554504" cy="326571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71686" name="Text Box 6"/>
            <p:cNvSpPr txBox="1">
              <a:spLocks noChangeArrowheads="1"/>
            </p:cNvSpPr>
            <p:nvPr/>
          </p:nvSpPr>
          <p:spPr bwMode="auto">
            <a:xfrm>
              <a:off x="5748453" y="314876"/>
              <a:ext cx="160653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b="1" dirty="0" smtClean="0">
                  <a:latin typeface="Arial" charset="0"/>
                </a:rPr>
                <a:t>BSH 2017</a:t>
              </a:r>
              <a:endParaRPr lang="en-GB" b="1" dirty="0">
                <a:latin typeface="Arial" charset="0"/>
              </a:endParaRPr>
            </a:p>
          </p:txBody>
        </p:sp>
      </p:grpSp>
      <p:pic>
        <p:nvPicPr>
          <p:cNvPr id="7168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7568" y="1616075"/>
            <a:ext cx="25019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692" name="Picture 12" descr="M3900410-Clinical_waste_bin-SPL"/>
          <p:cNvPicPr>
            <a:picLocks noChangeAspect="1" noChangeArrowheads="1"/>
          </p:cNvPicPr>
          <p:nvPr/>
        </p:nvPicPr>
        <p:blipFill>
          <a:blip r:embed="rId5" cstate="print"/>
          <a:srcRect b="5051"/>
          <a:stretch>
            <a:fillRect/>
          </a:stretch>
        </p:blipFill>
        <p:spPr bwMode="auto">
          <a:xfrm>
            <a:off x="5743575" y="3390900"/>
            <a:ext cx="3232150" cy="3057525"/>
          </a:xfrm>
          <a:prstGeom prst="rect">
            <a:avLst/>
          </a:prstGeom>
          <a:noFill/>
        </p:spPr>
      </p:pic>
      <p:grpSp>
        <p:nvGrpSpPr>
          <p:cNvPr id="71699" name="Group 19"/>
          <p:cNvGrpSpPr>
            <a:grpSpLocks/>
          </p:cNvGrpSpPr>
          <p:nvPr/>
        </p:nvGrpSpPr>
        <p:grpSpPr bwMode="auto">
          <a:xfrm>
            <a:off x="6792143" y="1943100"/>
            <a:ext cx="1368425" cy="2559050"/>
            <a:chOff x="4188" y="1224"/>
            <a:chExt cx="862" cy="1612"/>
          </a:xfrm>
        </p:grpSpPr>
        <p:sp>
          <p:nvSpPr>
            <p:cNvPr id="71697" name="AutoShape 17"/>
            <p:cNvSpPr>
              <a:spLocks noChangeArrowheads="1"/>
            </p:cNvSpPr>
            <p:nvPr/>
          </p:nvSpPr>
          <p:spPr bwMode="auto">
            <a:xfrm>
              <a:off x="4188" y="1224"/>
              <a:ext cx="360" cy="1284"/>
            </a:xfrm>
            <a:prstGeom prst="downArrow">
              <a:avLst>
                <a:gd name="adj1" fmla="val 50000"/>
                <a:gd name="adj2" fmla="val 891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698" name="AutoShape 18"/>
            <p:cNvSpPr>
              <a:spLocks noChangeArrowheads="1"/>
            </p:cNvSpPr>
            <p:nvPr/>
          </p:nvSpPr>
          <p:spPr bwMode="auto">
            <a:xfrm>
              <a:off x="4690" y="1552"/>
              <a:ext cx="360" cy="1284"/>
            </a:xfrm>
            <a:prstGeom prst="downArrow">
              <a:avLst>
                <a:gd name="adj1" fmla="val 50000"/>
                <a:gd name="adj2" fmla="val 891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71696" name="Group 16"/>
          <p:cNvGrpSpPr>
            <a:grpSpLocks/>
          </p:cNvGrpSpPr>
          <p:nvPr/>
        </p:nvGrpSpPr>
        <p:grpSpPr bwMode="auto">
          <a:xfrm>
            <a:off x="6522268" y="2117725"/>
            <a:ext cx="2501900" cy="368300"/>
            <a:chOff x="4018" y="1334"/>
            <a:chExt cx="1576" cy="232"/>
          </a:xfrm>
        </p:grpSpPr>
        <p:pic>
          <p:nvPicPr>
            <p:cNvPr id="71693" name="Picture 1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18" y="1338"/>
              <a:ext cx="1576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1694" name="Rectangle 14"/>
            <p:cNvSpPr>
              <a:spLocks noChangeArrowheads="1"/>
            </p:cNvSpPr>
            <p:nvPr/>
          </p:nvSpPr>
          <p:spPr bwMode="auto">
            <a:xfrm>
              <a:off x="4640" y="1344"/>
              <a:ext cx="648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695" name="Text Box 15"/>
            <p:cNvSpPr txBox="1">
              <a:spLocks noChangeArrowheads="1"/>
            </p:cNvSpPr>
            <p:nvPr/>
          </p:nvSpPr>
          <p:spPr bwMode="auto">
            <a:xfrm>
              <a:off x="4601" y="1334"/>
              <a:ext cx="726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600" b="1"/>
                <a:t>BLOGGS Joseph   27/05/1938</a:t>
              </a:r>
            </a:p>
            <a:p>
              <a:r>
                <a:rPr lang="en-GB" sz="600" b="1"/>
                <a:t>36 The Street, Inverness</a:t>
              </a:r>
            </a:p>
            <a:p>
              <a:r>
                <a:rPr lang="en-GB" sz="600" b="1"/>
                <a:t>R123456X        270519381234</a:t>
              </a:r>
            </a:p>
          </p:txBody>
        </p:sp>
      </p:grpSp>
      <p:sp>
        <p:nvSpPr>
          <p:cNvPr id="71700" name="AutoShape 20"/>
          <p:cNvSpPr>
            <a:spLocks noChangeArrowheads="1"/>
          </p:cNvSpPr>
          <p:nvPr/>
        </p:nvSpPr>
        <p:spPr bwMode="auto">
          <a:xfrm>
            <a:off x="221250" y="338546"/>
            <a:ext cx="5421903" cy="819150"/>
          </a:xfrm>
          <a:prstGeom prst="roundRect">
            <a:avLst>
              <a:gd name="adj" fmla="val 10495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7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71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"/>
          <p:cNvPicPr>
            <a:picLocks noChangeAspect="1" noChangeArrowheads="1"/>
          </p:cNvPicPr>
          <p:nvPr/>
        </p:nvPicPr>
        <p:blipFill>
          <a:blip r:embed="rId2" cstate="print"/>
          <a:srcRect t="7755" b="8163"/>
          <a:stretch>
            <a:fillRect/>
          </a:stretch>
        </p:blipFill>
        <p:spPr bwMode="auto">
          <a:xfrm>
            <a:off x="68408" y="744583"/>
            <a:ext cx="3981078" cy="26778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923902" y="326572"/>
            <a:ext cx="27367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="1" u="sng" dirty="0" smtClean="0">
                <a:latin typeface="Arial" charset="0"/>
              </a:rPr>
              <a:t>Transfusion Guidelines</a:t>
            </a:r>
            <a:endParaRPr lang="en-GB" sz="1800" b="1" u="sng" dirty="0">
              <a:latin typeface="Arial" charset="0"/>
            </a:endParaRP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 cstate="print"/>
          <a:srcRect t="10011" r="32258" b="7898"/>
          <a:stretch>
            <a:fillRect/>
          </a:stretch>
        </p:blipFill>
        <p:spPr bwMode="auto">
          <a:xfrm>
            <a:off x="2100250" y="2119237"/>
            <a:ext cx="4078481" cy="370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5" name="Picture 1"/>
          <p:cNvPicPr>
            <a:picLocks noChangeAspect="1" noChangeArrowheads="1"/>
          </p:cNvPicPr>
          <p:nvPr/>
        </p:nvPicPr>
        <p:blipFill>
          <a:blip r:embed="rId4" cstate="print"/>
          <a:srcRect t="18254" r="35941" b="5026"/>
          <a:stretch>
            <a:fillRect/>
          </a:stretch>
        </p:blipFill>
        <p:spPr bwMode="auto">
          <a:xfrm>
            <a:off x="4532990" y="2939143"/>
            <a:ext cx="4611010" cy="3683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0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2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31" name="Picture 7" descr="M3900410-Clinical_waste_bin-SPL"/>
          <p:cNvPicPr>
            <a:picLocks noChangeAspect="1" noChangeArrowheads="1"/>
          </p:cNvPicPr>
          <p:nvPr/>
        </p:nvPicPr>
        <p:blipFill>
          <a:blip r:embed="rId2" cstate="print"/>
          <a:srcRect b="5051"/>
          <a:stretch>
            <a:fillRect/>
          </a:stretch>
        </p:blipFill>
        <p:spPr bwMode="auto">
          <a:xfrm>
            <a:off x="5743575" y="3390900"/>
            <a:ext cx="3232150" cy="3057525"/>
          </a:xfrm>
          <a:prstGeom prst="rect">
            <a:avLst/>
          </a:prstGeom>
          <a:noFill/>
        </p:spPr>
      </p:pic>
      <p:sp>
        <p:nvSpPr>
          <p:cNvPr id="103434" name="AutoShape 10"/>
          <p:cNvSpPr>
            <a:spLocks noChangeArrowheads="1"/>
          </p:cNvSpPr>
          <p:nvPr/>
        </p:nvSpPr>
        <p:spPr bwMode="auto">
          <a:xfrm>
            <a:off x="7712075" y="1778000"/>
            <a:ext cx="571500" cy="2038350"/>
          </a:xfrm>
          <a:prstGeom prst="downArrow">
            <a:avLst>
              <a:gd name="adj1" fmla="val 50000"/>
              <a:gd name="adj2" fmla="val 891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103445" name="Picture 21"/>
          <p:cNvPicPr>
            <a:picLocks noChangeAspect="1" noChangeArrowheads="1"/>
          </p:cNvPicPr>
          <p:nvPr/>
        </p:nvPicPr>
        <p:blipFill>
          <a:blip r:embed="rId3" cstate="print"/>
          <a:srcRect l="16251" t="21094" r="37813" b="22949"/>
          <a:stretch>
            <a:fillRect/>
          </a:stretch>
        </p:blipFill>
        <p:spPr bwMode="auto">
          <a:xfrm>
            <a:off x="57150" y="91441"/>
            <a:ext cx="3432175" cy="334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3471" name="Group 47"/>
          <p:cNvGrpSpPr>
            <a:grpSpLocks/>
          </p:cNvGrpSpPr>
          <p:nvPr/>
        </p:nvGrpSpPr>
        <p:grpSpPr bwMode="auto">
          <a:xfrm>
            <a:off x="6076950" y="155575"/>
            <a:ext cx="2924175" cy="1641475"/>
            <a:chOff x="3744" y="236"/>
            <a:chExt cx="1842" cy="1034"/>
          </a:xfrm>
        </p:grpSpPr>
        <p:pic>
          <p:nvPicPr>
            <p:cNvPr id="103457" name="Picture 3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44" y="236"/>
              <a:ext cx="1842" cy="10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3458" name="Text Box 34"/>
            <p:cNvSpPr txBox="1">
              <a:spLocks noChangeArrowheads="1"/>
            </p:cNvSpPr>
            <p:nvPr/>
          </p:nvSpPr>
          <p:spPr bwMode="auto">
            <a:xfrm>
              <a:off x="4176" y="388"/>
              <a:ext cx="37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000" b="1">
                  <a:latin typeface="Tahoma" pitchFamily="34" charset="0"/>
                </a:rPr>
                <a:t>DAVIS</a:t>
              </a:r>
            </a:p>
          </p:txBody>
        </p:sp>
        <p:sp>
          <p:nvSpPr>
            <p:cNvPr id="103459" name="Text Box 35"/>
            <p:cNvSpPr txBox="1">
              <a:spLocks noChangeArrowheads="1"/>
            </p:cNvSpPr>
            <p:nvPr/>
          </p:nvSpPr>
          <p:spPr bwMode="auto">
            <a:xfrm>
              <a:off x="4312" y="524"/>
              <a:ext cx="41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000" b="1">
                  <a:latin typeface="Tahoma" pitchFamily="34" charset="0"/>
                </a:rPr>
                <a:t>JANICE</a:t>
              </a:r>
            </a:p>
          </p:txBody>
        </p:sp>
        <p:sp>
          <p:nvSpPr>
            <p:cNvPr id="103460" name="Text Box 36"/>
            <p:cNvSpPr txBox="1">
              <a:spLocks noChangeArrowheads="1"/>
            </p:cNvSpPr>
            <p:nvPr/>
          </p:nvSpPr>
          <p:spPr bwMode="auto">
            <a:xfrm>
              <a:off x="4846" y="788"/>
              <a:ext cx="61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000" b="1">
                  <a:latin typeface="Tahoma" pitchFamily="34" charset="0"/>
                </a:rPr>
                <a:t>28/06/1958</a:t>
              </a:r>
            </a:p>
          </p:txBody>
        </p:sp>
        <p:sp>
          <p:nvSpPr>
            <p:cNvPr id="103461" name="Text Box 37"/>
            <p:cNvSpPr txBox="1">
              <a:spLocks noChangeArrowheads="1"/>
            </p:cNvSpPr>
            <p:nvPr/>
          </p:nvSpPr>
          <p:spPr bwMode="auto">
            <a:xfrm>
              <a:off x="4472" y="666"/>
              <a:ext cx="62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000" b="1">
                  <a:latin typeface="Tahoma" pitchFamily="34" charset="0"/>
                </a:rPr>
                <a:t>2806581234</a:t>
              </a:r>
            </a:p>
          </p:txBody>
        </p:sp>
        <p:sp>
          <p:nvSpPr>
            <p:cNvPr id="103462" name="Text Box 38"/>
            <p:cNvSpPr txBox="1">
              <a:spLocks noChangeArrowheads="1"/>
            </p:cNvSpPr>
            <p:nvPr/>
          </p:nvSpPr>
          <p:spPr bwMode="auto">
            <a:xfrm>
              <a:off x="4052" y="816"/>
              <a:ext cx="49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000" b="1">
                  <a:latin typeface="Tahoma" pitchFamily="34" charset="0"/>
                </a:rPr>
                <a:t>MEDICAL</a:t>
              </a:r>
            </a:p>
          </p:txBody>
        </p:sp>
        <p:sp>
          <p:nvSpPr>
            <p:cNvPr id="103463" name="Text Box 39"/>
            <p:cNvSpPr txBox="1">
              <a:spLocks noChangeArrowheads="1"/>
            </p:cNvSpPr>
            <p:nvPr/>
          </p:nvSpPr>
          <p:spPr bwMode="auto">
            <a:xfrm>
              <a:off x="5036" y="468"/>
              <a:ext cx="43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000" b="1">
                  <a:latin typeface="Tahoma" pitchFamily="34" charset="0"/>
                </a:rPr>
                <a:t>FEMALE</a:t>
              </a:r>
            </a:p>
          </p:txBody>
        </p:sp>
        <p:sp>
          <p:nvSpPr>
            <p:cNvPr id="103464" name="Text Box 40"/>
            <p:cNvSpPr txBox="1">
              <a:spLocks noChangeArrowheads="1"/>
            </p:cNvSpPr>
            <p:nvPr/>
          </p:nvSpPr>
          <p:spPr bwMode="auto">
            <a:xfrm>
              <a:off x="4052" y="954"/>
              <a:ext cx="61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000" b="1">
                  <a:latin typeface="Tahoma" pitchFamily="34" charset="0"/>
                </a:rPr>
                <a:t>15/09/2014</a:t>
              </a:r>
            </a:p>
          </p:txBody>
        </p:sp>
        <p:sp>
          <p:nvSpPr>
            <p:cNvPr id="103465" name="Text Box 41"/>
            <p:cNvSpPr txBox="1">
              <a:spLocks noChangeArrowheads="1"/>
            </p:cNvSpPr>
            <p:nvPr/>
          </p:nvSpPr>
          <p:spPr bwMode="auto">
            <a:xfrm>
              <a:off x="4880" y="907"/>
              <a:ext cx="48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400" b="1">
                  <a:latin typeface="Rage Italic" pitchFamily="66" charset="0"/>
                </a:rPr>
                <a:t>ANOther</a:t>
              </a:r>
            </a:p>
          </p:txBody>
        </p:sp>
        <p:sp>
          <p:nvSpPr>
            <p:cNvPr id="103466" name="Text Box 42"/>
            <p:cNvSpPr txBox="1">
              <a:spLocks noChangeArrowheads="1"/>
            </p:cNvSpPr>
            <p:nvPr/>
          </p:nvSpPr>
          <p:spPr bwMode="auto">
            <a:xfrm>
              <a:off x="4588" y="386"/>
              <a:ext cx="42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000" b="1">
                  <a:latin typeface="Tahoma" pitchFamily="34" charset="0"/>
                </a:rPr>
                <a:t>DAVIES</a:t>
              </a:r>
            </a:p>
          </p:txBody>
        </p:sp>
        <p:sp>
          <p:nvSpPr>
            <p:cNvPr id="103470" name="AutoShape 46"/>
            <p:cNvSpPr>
              <a:spLocks noChangeArrowheads="1"/>
            </p:cNvSpPr>
            <p:nvPr/>
          </p:nvSpPr>
          <p:spPr bwMode="auto">
            <a:xfrm>
              <a:off x="4170" y="420"/>
              <a:ext cx="432" cy="102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03498" name="AutoShape 74"/>
          <p:cNvSpPr>
            <a:spLocks noChangeArrowheads="1"/>
          </p:cNvSpPr>
          <p:nvPr/>
        </p:nvSpPr>
        <p:spPr bwMode="auto">
          <a:xfrm rot="-887797">
            <a:off x="6861175" y="3032125"/>
            <a:ext cx="571500" cy="1181100"/>
          </a:xfrm>
          <a:prstGeom prst="downArrow">
            <a:avLst>
              <a:gd name="adj1" fmla="val 56667"/>
              <a:gd name="adj2" fmla="val 7666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03500" name="AutoShape 76"/>
          <p:cNvSpPr>
            <a:spLocks noChangeArrowheads="1"/>
          </p:cNvSpPr>
          <p:nvPr/>
        </p:nvSpPr>
        <p:spPr bwMode="auto">
          <a:xfrm rot="-3946335">
            <a:off x="6515100" y="4181475"/>
            <a:ext cx="571500" cy="1181100"/>
          </a:xfrm>
          <a:prstGeom prst="downArrow">
            <a:avLst>
              <a:gd name="adj1" fmla="val 56667"/>
              <a:gd name="adj2" fmla="val 7666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103499" name="Group 75"/>
          <p:cNvGrpSpPr>
            <a:grpSpLocks/>
          </p:cNvGrpSpPr>
          <p:nvPr/>
        </p:nvGrpSpPr>
        <p:grpSpPr bwMode="auto">
          <a:xfrm>
            <a:off x="3603625" y="3321050"/>
            <a:ext cx="2924175" cy="1641475"/>
            <a:chOff x="2294" y="1918"/>
            <a:chExt cx="1842" cy="1034"/>
          </a:xfrm>
        </p:grpSpPr>
        <p:pic>
          <p:nvPicPr>
            <p:cNvPr id="103487" name="Picture 6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94" y="1918"/>
              <a:ext cx="1842" cy="10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3490" name="Text Box 66"/>
            <p:cNvSpPr txBox="1">
              <a:spLocks noChangeArrowheads="1"/>
            </p:cNvSpPr>
            <p:nvPr/>
          </p:nvSpPr>
          <p:spPr bwMode="auto">
            <a:xfrm>
              <a:off x="3396" y="2470"/>
              <a:ext cx="61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000" b="1">
                  <a:latin typeface="Tahoma" pitchFamily="34" charset="0"/>
                </a:rPr>
                <a:t>28/06/1958</a:t>
              </a:r>
            </a:p>
          </p:txBody>
        </p:sp>
        <p:sp>
          <p:nvSpPr>
            <p:cNvPr id="103492" name="Text Box 68"/>
            <p:cNvSpPr txBox="1">
              <a:spLocks noChangeArrowheads="1"/>
            </p:cNvSpPr>
            <p:nvPr/>
          </p:nvSpPr>
          <p:spPr bwMode="auto">
            <a:xfrm>
              <a:off x="2602" y="2498"/>
              <a:ext cx="49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000" b="1">
                  <a:latin typeface="Tahoma" pitchFamily="34" charset="0"/>
                </a:rPr>
                <a:t>MEDICAL</a:t>
              </a:r>
            </a:p>
          </p:txBody>
        </p:sp>
        <p:sp>
          <p:nvSpPr>
            <p:cNvPr id="103493" name="Text Box 69"/>
            <p:cNvSpPr txBox="1">
              <a:spLocks noChangeArrowheads="1"/>
            </p:cNvSpPr>
            <p:nvPr/>
          </p:nvSpPr>
          <p:spPr bwMode="auto">
            <a:xfrm>
              <a:off x="3586" y="2150"/>
              <a:ext cx="43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000" b="1">
                  <a:latin typeface="Tahoma" pitchFamily="34" charset="0"/>
                </a:rPr>
                <a:t>FEMALE</a:t>
              </a:r>
            </a:p>
          </p:txBody>
        </p:sp>
        <p:sp>
          <p:nvSpPr>
            <p:cNvPr id="103494" name="Text Box 70"/>
            <p:cNvSpPr txBox="1">
              <a:spLocks noChangeArrowheads="1"/>
            </p:cNvSpPr>
            <p:nvPr/>
          </p:nvSpPr>
          <p:spPr bwMode="auto">
            <a:xfrm>
              <a:off x="2602" y="2636"/>
              <a:ext cx="61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000" b="1">
                  <a:latin typeface="Tahoma" pitchFamily="34" charset="0"/>
                </a:rPr>
                <a:t>15/09/2014</a:t>
              </a:r>
            </a:p>
          </p:txBody>
        </p:sp>
        <p:sp>
          <p:nvSpPr>
            <p:cNvPr id="103495" name="Text Box 71"/>
            <p:cNvSpPr txBox="1">
              <a:spLocks noChangeArrowheads="1"/>
            </p:cNvSpPr>
            <p:nvPr/>
          </p:nvSpPr>
          <p:spPr bwMode="auto">
            <a:xfrm>
              <a:off x="3430" y="2589"/>
              <a:ext cx="48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400" b="1">
                  <a:latin typeface="Rage Italic" pitchFamily="66" charset="0"/>
                </a:rPr>
                <a:t>ANOther</a:t>
              </a:r>
            </a:p>
          </p:txBody>
        </p:sp>
        <p:sp>
          <p:nvSpPr>
            <p:cNvPr id="103496" name="AutoShape 72" descr="90%"/>
            <p:cNvSpPr>
              <a:spLocks noChangeArrowheads="1"/>
            </p:cNvSpPr>
            <p:nvPr/>
          </p:nvSpPr>
          <p:spPr bwMode="auto">
            <a:xfrm>
              <a:off x="2504" y="2096"/>
              <a:ext cx="948" cy="390"/>
            </a:xfrm>
            <a:prstGeom prst="roundRect">
              <a:avLst>
                <a:gd name="adj" fmla="val 16667"/>
              </a:avLst>
            </a:prstGeom>
            <a:pattFill prst="pct90">
              <a:fgClr>
                <a:srgbClr val="F8F8F8"/>
              </a:fgClr>
              <a:bgClr>
                <a:schemeClr val="accent2"/>
              </a:bgClr>
            </a:pattFill>
            <a:ln w="9525">
              <a:pattFill prst="pct50">
                <a:fgClr>
                  <a:schemeClr val="tx1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497" name="Text Box 73"/>
            <p:cNvSpPr txBox="1">
              <a:spLocks noChangeArrowheads="1"/>
            </p:cNvSpPr>
            <p:nvPr/>
          </p:nvSpPr>
          <p:spPr bwMode="auto">
            <a:xfrm>
              <a:off x="2760" y="2080"/>
              <a:ext cx="42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000" b="1">
                  <a:latin typeface="Tahoma" pitchFamily="34" charset="0"/>
                </a:rPr>
                <a:t>DAVIES</a:t>
              </a:r>
            </a:p>
          </p:txBody>
        </p:sp>
        <p:sp>
          <p:nvSpPr>
            <p:cNvPr id="103489" name="Text Box 65"/>
            <p:cNvSpPr txBox="1">
              <a:spLocks noChangeArrowheads="1"/>
            </p:cNvSpPr>
            <p:nvPr/>
          </p:nvSpPr>
          <p:spPr bwMode="auto">
            <a:xfrm>
              <a:off x="2784" y="2206"/>
              <a:ext cx="41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000" b="1">
                  <a:latin typeface="Tahoma" pitchFamily="34" charset="0"/>
                </a:rPr>
                <a:t>JANICE</a:t>
              </a:r>
            </a:p>
          </p:txBody>
        </p:sp>
        <p:sp>
          <p:nvSpPr>
            <p:cNvPr id="103491" name="Text Box 67"/>
            <p:cNvSpPr txBox="1">
              <a:spLocks noChangeArrowheads="1"/>
            </p:cNvSpPr>
            <p:nvPr/>
          </p:nvSpPr>
          <p:spPr bwMode="auto">
            <a:xfrm>
              <a:off x="3022" y="2348"/>
              <a:ext cx="62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000" b="1">
                  <a:latin typeface="Tahoma" pitchFamily="34" charset="0"/>
                </a:rPr>
                <a:t>2806581234</a:t>
              </a:r>
            </a:p>
          </p:txBody>
        </p:sp>
      </p:grpSp>
      <p:grpSp>
        <p:nvGrpSpPr>
          <p:cNvPr id="103485" name="Group 61"/>
          <p:cNvGrpSpPr>
            <a:grpSpLocks/>
          </p:cNvGrpSpPr>
          <p:nvPr/>
        </p:nvGrpSpPr>
        <p:grpSpPr bwMode="auto">
          <a:xfrm>
            <a:off x="4483100" y="1628775"/>
            <a:ext cx="2924175" cy="1641475"/>
            <a:chOff x="1690" y="2034"/>
            <a:chExt cx="1842" cy="1034"/>
          </a:xfrm>
        </p:grpSpPr>
        <p:pic>
          <p:nvPicPr>
            <p:cNvPr id="103474" name="Picture 5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90" y="2034"/>
              <a:ext cx="1842" cy="10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3475" name="Text Box 51"/>
            <p:cNvSpPr txBox="1">
              <a:spLocks noChangeArrowheads="1"/>
            </p:cNvSpPr>
            <p:nvPr/>
          </p:nvSpPr>
          <p:spPr bwMode="auto">
            <a:xfrm>
              <a:off x="2122" y="2186"/>
              <a:ext cx="37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000" b="1">
                  <a:latin typeface="Tahoma" pitchFamily="34" charset="0"/>
                </a:rPr>
                <a:t>DAVIS</a:t>
              </a:r>
            </a:p>
          </p:txBody>
        </p:sp>
        <p:sp>
          <p:nvSpPr>
            <p:cNvPr id="103476" name="Text Box 52"/>
            <p:cNvSpPr txBox="1">
              <a:spLocks noChangeArrowheads="1"/>
            </p:cNvSpPr>
            <p:nvPr/>
          </p:nvSpPr>
          <p:spPr bwMode="auto">
            <a:xfrm>
              <a:off x="2258" y="2322"/>
              <a:ext cx="41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000" b="1">
                  <a:latin typeface="Tahoma" pitchFamily="34" charset="0"/>
                </a:rPr>
                <a:t>JANICE</a:t>
              </a:r>
            </a:p>
          </p:txBody>
        </p:sp>
        <p:sp>
          <p:nvSpPr>
            <p:cNvPr id="103477" name="Text Box 53"/>
            <p:cNvSpPr txBox="1">
              <a:spLocks noChangeArrowheads="1"/>
            </p:cNvSpPr>
            <p:nvPr/>
          </p:nvSpPr>
          <p:spPr bwMode="auto">
            <a:xfrm>
              <a:off x="2792" y="2586"/>
              <a:ext cx="61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000" b="1">
                  <a:latin typeface="Tahoma" pitchFamily="34" charset="0"/>
                </a:rPr>
                <a:t>28/06/1958</a:t>
              </a:r>
            </a:p>
          </p:txBody>
        </p:sp>
        <p:sp>
          <p:nvSpPr>
            <p:cNvPr id="103478" name="Text Box 54"/>
            <p:cNvSpPr txBox="1">
              <a:spLocks noChangeArrowheads="1"/>
            </p:cNvSpPr>
            <p:nvPr/>
          </p:nvSpPr>
          <p:spPr bwMode="auto">
            <a:xfrm>
              <a:off x="2418" y="2464"/>
              <a:ext cx="62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000" b="1">
                  <a:latin typeface="Tahoma" pitchFamily="34" charset="0"/>
                </a:rPr>
                <a:t>2806581234</a:t>
              </a:r>
            </a:p>
          </p:txBody>
        </p:sp>
        <p:sp>
          <p:nvSpPr>
            <p:cNvPr id="103479" name="Text Box 55"/>
            <p:cNvSpPr txBox="1">
              <a:spLocks noChangeArrowheads="1"/>
            </p:cNvSpPr>
            <p:nvPr/>
          </p:nvSpPr>
          <p:spPr bwMode="auto">
            <a:xfrm>
              <a:off x="1998" y="2614"/>
              <a:ext cx="49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000" b="1">
                  <a:latin typeface="Tahoma" pitchFamily="34" charset="0"/>
                </a:rPr>
                <a:t>MEDICAL</a:t>
              </a:r>
            </a:p>
          </p:txBody>
        </p:sp>
        <p:sp>
          <p:nvSpPr>
            <p:cNvPr id="103480" name="Text Box 56"/>
            <p:cNvSpPr txBox="1">
              <a:spLocks noChangeArrowheads="1"/>
            </p:cNvSpPr>
            <p:nvPr/>
          </p:nvSpPr>
          <p:spPr bwMode="auto">
            <a:xfrm>
              <a:off x="2982" y="2266"/>
              <a:ext cx="43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000" b="1">
                  <a:latin typeface="Tahoma" pitchFamily="34" charset="0"/>
                </a:rPr>
                <a:t>FEMALE</a:t>
              </a:r>
            </a:p>
          </p:txBody>
        </p:sp>
        <p:sp>
          <p:nvSpPr>
            <p:cNvPr id="103481" name="Text Box 57"/>
            <p:cNvSpPr txBox="1">
              <a:spLocks noChangeArrowheads="1"/>
            </p:cNvSpPr>
            <p:nvPr/>
          </p:nvSpPr>
          <p:spPr bwMode="auto">
            <a:xfrm>
              <a:off x="1998" y="2752"/>
              <a:ext cx="61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000" b="1">
                  <a:latin typeface="Tahoma" pitchFamily="34" charset="0"/>
                </a:rPr>
                <a:t>15/09/2014</a:t>
              </a:r>
            </a:p>
          </p:txBody>
        </p:sp>
        <p:sp>
          <p:nvSpPr>
            <p:cNvPr id="103482" name="Text Box 58"/>
            <p:cNvSpPr txBox="1">
              <a:spLocks noChangeArrowheads="1"/>
            </p:cNvSpPr>
            <p:nvPr/>
          </p:nvSpPr>
          <p:spPr bwMode="auto">
            <a:xfrm>
              <a:off x="2826" y="2705"/>
              <a:ext cx="48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400" b="1">
                  <a:latin typeface="Rage Italic" pitchFamily="66" charset="0"/>
                </a:rPr>
                <a:t>ANOther</a:t>
              </a:r>
            </a:p>
          </p:txBody>
        </p:sp>
        <p:sp>
          <p:nvSpPr>
            <p:cNvPr id="103484" name="AutoShape 60"/>
            <p:cNvSpPr>
              <a:spLocks noChangeArrowheads="1"/>
            </p:cNvSpPr>
            <p:nvPr/>
          </p:nvSpPr>
          <p:spPr bwMode="auto">
            <a:xfrm>
              <a:off x="2116" y="2218"/>
              <a:ext cx="432" cy="102"/>
            </a:xfrm>
            <a:prstGeom prst="roundRect">
              <a:avLst>
                <a:gd name="adj" fmla="val 16667"/>
              </a:avLst>
            </a:prstGeom>
            <a:solidFill>
              <a:srgbClr val="FFFFCC"/>
            </a:solidFill>
            <a:ln w="9525">
              <a:pattFill prst="pct50">
                <a:fgClr>
                  <a:schemeClr val="tx1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483" name="Text Box 59"/>
            <p:cNvSpPr txBox="1">
              <a:spLocks noChangeArrowheads="1"/>
            </p:cNvSpPr>
            <p:nvPr/>
          </p:nvSpPr>
          <p:spPr bwMode="auto">
            <a:xfrm>
              <a:off x="2132" y="2190"/>
              <a:ext cx="42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000" b="1">
                  <a:latin typeface="Tahoma" pitchFamily="34" charset="0"/>
                </a:rPr>
                <a:t>DAVIES</a:t>
              </a:r>
            </a:p>
          </p:txBody>
        </p:sp>
      </p:grpSp>
      <p:pic>
        <p:nvPicPr>
          <p:cNvPr id="103501" name="Picture 77"/>
          <p:cNvPicPr>
            <a:picLocks noChangeAspect="1" noChangeArrowheads="1"/>
          </p:cNvPicPr>
          <p:nvPr/>
        </p:nvPicPr>
        <p:blipFill>
          <a:blip r:embed="rId5" cstate="print"/>
          <a:srcRect l="16641" t="36133" r="37032" b="34082"/>
          <a:stretch>
            <a:fillRect/>
          </a:stretch>
        </p:blipFill>
        <p:spPr bwMode="auto">
          <a:xfrm>
            <a:off x="76200" y="3483929"/>
            <a:ext cx="3459163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3472" name="Group 48"/>
          <p:cNvGrpSpPr>
            <a:grpSpLocks/>
          </p:cNvGrpSpPr>
          <p:nvPr/>
        </p:nvGrpSpPr>
        <p:grpSpPr bwMode="auto">
          <a:xfrm>
            <a:off x="431800" y="5159375"/>
            <a:ext cx="2924175" cy="1641475"/>
            <a:chOff x="560" y="2806"/>
            <a:chExt cx="1842" cy="1034"/>
          </a:xfrm>
        </p:grpSpPr>
        <p:pic>
          <p:nvPicPr>
            <p:cNvPr id="103447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0" y="2806"/>
              <a:ext cx="1842" cy="10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3448" name="Text Box 24"/>
            <p:cNvSpPr txBox="1">
              <a:spLocks noChangeArrowheads="1"/>
            </p:cNvSpPr>
            <p:nvPr/>
          </p:nvSpPr>
          <p:spPr bwMode="auto">
            <a:xfrm>
              <a:off x="992" y="2958"/>
              <a:ext cx="37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000" b="1">
                  <a:latin typeface="Tahoma" pitchFamily="34" charset="0"/>
                </a:rPr>
                <a:t>DAVIS</a:t>
              </a:r>
            </a:p>
          </p:txBody>
        </p:sp>
        <p:sp>
          <p:nvSpPr>
            <p:cNvPr id="103449" name="Text Box 25"/>
            <p:cNvSpPr txBox="1">
              <a:spLocks noChangeArrowheads="1"/>
            </p:cNvSpPr>
            <p:nvPr/>
          </p:nvSpPr>
          <p:spPr bwMode="auto">
            <a:xfrm>
              <a:off x="1128" y="3094"/>
              <a:ext cx="41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000" b="1">
                  <a:latin typeface="Tahoma" pitchFamily="34" charset="0"/>
                </a:rPr>
                <a:t>JANICE</a:t>
              </a:r>
            </a:p>
          </p:txBody>
        </p:sp>
        <p:sp>
          <p:nvSpPr>
            <p:cNvPr id="103450" name="Text Box 26"/>
            <p:cNvSpPr txBox="1">
              <a:spLocks noChangeArrowheads="1"/>
            </p:cNvSpPr>
            <p:nvPr/>
          </p:nvSpPr>
          <p:spPr bwMode="auto">
            <a:xfrm>
              <a:off x="1662" y="3358"/>
              <a:ext cx="61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000" b="1">
                  <a:latin typeface="Tahoma" pitchFamily="34" charset="0"/>
                </a:rPr>
                <a:t>28/06/1958</a:t>
              </a:r>
            </a:p>
          </p:txBody>
        </p:sp>
        <p:sp>
          <p:nvSpPr>
            <p:cNvPr id="103451" name="Text Box 27"/>
            <p:cNvSpPr txBox="1">
              <a:spLocks noChangeArrowheads="1"/>
            </p:cNvSpPr>
            <p:nvPr/>
          </p:nvSpPr>
          <p:spPr bwMode="auto">
            <a:xfrm>
              <a:off x="1288" y="3236"/>
              <a:ext cx="62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000" b="1">
                  <a:latin typeface="Tahoma" pitchFamily="34" charset="0"/>
                </a:rPr>
                <a:t>2806581234</a:t>
              </a:r>
            </a:p>
          </p:txBody>
        </p:sp>
        <p:sp>
          <p:nvSpPr>
            <p:cNvPr id="103452" name="Text Box 28"/>
            <p:cNvSpPr txBox="1">
              <a:spLocks noChangeArrowheads="1"/>
            </p:cNvSpPr>
            <p:nvPr/>
          </p:nvSpPr>
          <p:spPr bwMode="auto">
            <a:xfrm>
              <a:off x="868" y="3386"/>
              <a:ext cx="49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000" b="1">
                  <a:latin typeface="Tahoma" pitchFamily="34" charset="0"/>
                </a:rPr>
                <a:t>MEDICAL</a:t>
              </a:r>
            </a:p>
          </p:txBody>
        </p:sp>
        <p:sp>
          <p:nvSpPr>
            <p:cNvPr id="103453" name="Text Box 29"/>
            <p:cNvSpPr txBox="1">
              <a:spLocks noChangeArrowheads="1"/>
            </p:cNvSpPr>
            <p:nvPr/>
          </p:nvSpPr>
          <p:spPr bwMode="auto">
            <a:xfrm>
              <a:off x="1852" y="3038"/>
              <a:ext cx="43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000" b="1">
                  <a:latin typeface="Tahoma" pitchFamily="34" charset="0"/>
                </a:rPr>
                <a:t>FEMALE</a:t>
              </a:r>
            </a:p>
          </p:txBody>
        </p:sp>
        <p:sp>
          <p:nvSpPr>
            <p:cNvPr id="103454" name="Text Box 30"/>
            <p:cNvSpPr txBox="1">
              <a:spLocks noChangeArrowheads="1"/>
            </p:cNvSpPr>
            <p:nvPr/>
          </p:nvSpPr>
          <p:spPr bwMode="auto">
            <a:xfrm>
              <a:off x="868" y="3524"/>
              <a:ext cx="61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000" b="1">
                  <a:latin typeface="Tahoma" pitchFamily="34" charset="0"/>
                </a:rPr>
                <a:t>15/09/2014</a:t>
              </a:r>
            </a:p>
          </p:txBody>
        </p:sp>
        <p:sp>
          <p:nvSpPr>
            <p:cNvPr id="103455" name="Text Box 31"/>
            <p:cNvSpPr txBox="1">
              <a:spLocks noChangeArrowheads="1"/>
            </p:cNvSpPr>
            <p:nvPr/>
          </p:nvSpPr>
          <p:spPr bwMode="auto">
            <a:xfrm>
              <a:off x="1696" y="3477"/>
              <a:ext cx="48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400" b="1">
                  <a:latin typeface="Rage Italic" pitchFamily="66" charset="0"/>
                </a:rPr>
                <a:t>ANOther</a:t>
              </a:r>
            </a:p>
          </p:txBody>
        </p:sp>
        <p:sp>
          <p:nvSpPr>
            <p:cNvPr id="103456" name="Text Box 32"/>
            <p:cNvSpPr txBox="1">
              <a:spLocks noChangeArrowheads="1"/>
            </p:cNvSpPr>
            <p:nvPr/>
          </p:nvSpPr>
          <p:spPr bwMode="auto">
            <a:xfrm>
              <a:off x="1272" y="2956"/>
              <a:ext cx="42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000" b="1">
                  <a:latin typeface="Tahoma" pitchFamily="34" charset="0"/>
                </a:rPr>
                <a:t>DAVIES</a:t>
              </a:r>
            </a:p>
          </p:txBody>
        </p:sp>
        <p:sp>
          <p:nvSpPr>
            <p:cNvPr id="103467" name="Line 43"/>
            <p:cNvSpPr>
              <a:spLocks noChangeShapeType="1"/>
            </p:cNvSpPr>
            <p:nvPr/>
          </p:nvSpPr>
          <p:spPr bwMode="auto">
            <a:xfrm>
              <a:off x="1032" y="3036"/>
              <a:ext cx="26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03468" name="Text Box 44"/>
            <p:cNvSpPr txBox="1">
              <a:spLocks noChangeArrowheads="1"/>
            </p:cNvSpPr>
            <p:nvPr/>
          </p:nvSpPr>
          <p:spPr bwMode="auto">
            <a:xfrm>
              <a:off x="1610" y="2953"/>
              <a:ext cx="32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400" b="1">
                  <a:latin typeface="Rage Italic" pitchFamily="66" charset="0"/>
                </a:rPr>
                <a:t>ANO</a:t>
              </a:r>
            </a:p>
          </p:txBody>
        </p:sp>
      </p:grpSp>
      <p:sp>
        <p:nvSpPr>
          <p:cNvPr id="103502" name="AutoShape 78"/>
          <p:cNvSpPr>
            <a:spLocks noChangeArrowheads="1"/>
          </p:cNvSpPr>
          <p:nvPr/>
        </p:nvSpPr>
        <p:spPr bwMode="auto">
          <a:xfrm>
            <a:off x="438150" y="739141"/>
            <a:ext cx="3076575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03503" name="AutoShape 79"/>
          <p:cNvSpPr>
            <a:spLocks noChangeArrowheads="1"/>
          </p:cNvSpPr>
          <p:nvPr/>
        </p:nvSpPr>
        <p:spPr bwMode="auto">
          <a:xfrm>
            <a:off x="444500" y="2364741"/>
            <a:ext cx="3076575" cy="1066800"/>
          </a:xfrm>
          <a:prstGeom prst="roundRect">
            <a:avLst>
              <a:gd name="adj" fmla="val 10417"/>
            </a:avLst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03504" name="Line 80"/>
          <p:cNvSpPr>
            <a:spLocks noChangeShapeType="1"/>
          </p:cNvSpPr>
          <p:nvPr/>
        </p:nvSpPr>
        <p:spPr bwMode="auto">
          <a:xfrm>
            <a:off x="1285875" y="3844291"/>
            <a:ext cx="214312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3505" name="Line 81"/>
          <p:cNvSpPr>
            <a:spLocks noChangeShapeType="1"/>
          </p:cNvSpPr>
          <p:nvPr/>
        </p:nvSpPr>
        <p:spPr bwMode="auto">
          <a:xfrm>
            <a:off x="520700" y="3983991"/>
            <a:ext cx="286702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3506" name="Line 82"/>
          <p:cNvSpPr>
            <a:spLocks noChangeShapeType="1"/>
          </p:cNvSpPr>
          <p:nvPr/>
        </p:nvSpPr>
        <p:spPr bwMode="auto">
          <a:xfrm flipV="1">
            <a:off x="511175" y="4155441"/>
            <a:ext cx="3810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3507" name="Freeform 83"/>
          <p:cNvSpPr>
            <a:spLocks/>
          </p:cNvSpPr>
          <p:nvPr/>
        </p:nvSpPr>
        <p:spPr bwMode="auto">
          <a:xfrm>
            <a:off x="3378200" y="5959475"/>
            <a:ext cx="581025" cy="650875"/>
          </a:xfrm>
          <a:custGeom>
            <a:avLst/>
            <a:gdLst/>
            <a:ahLst/>
            <a:cxnLst>
              <a:cxn ang="0">
                <a:pos x="6" y="266"/>
              </a:cxn>
              <a:cxn ang="0">
                <a:pos x="36" y="241"/>
              </a:cxn>
              <a:cxn ang="0">
                <a:pos x="57" y="232"/>
              </a:cxn>
              <a:cxn ang="0">
                <a:pos x="100" y="254"/>
              </a:cxn>
              <a:cxn ang="0">
                <a:pos x="109" y="263"/>
              </a:cxn>
              <a:cxn ang="0">
                <a:pos x="112" y="268"/>
              </a:cxn>
              <a:cxn ang="0">
                <a:pos x="121" y="275"/>
              </a:cxn>
              <a:cxn ang="0">
                <a:pos x="124" y="280"/>
              </a:cxn>
              <a:cxn ang="0">
                <a:pos x="138" y="254"/>
              </a:cxn>
              <a:cxn ang="0">
                <a:pos x="147" y="239"/>
              </a:cxn>
              <a:cxn ang="0">
                <a:pos x="156" y="223"/>
              </a:cxn>
              <a:cxn ang="0">
                <a:pos x="180" y="175"/>
              </a:cxn>
              <a:cxn ang="0">
                <a:pos x="189" y="157"/>
              </a:cxn>
              <a:cxn ang="0">
                <a:pos x="213" y="118"/>
              </a:cxn>
              <a:cxn ang="0">
                <a:pos x="250" y="67"/>
              </a:cxn>
              <a:cxn ang="0">
                <a:pos x="265" y="52"/>
              </a:cxn>
              <a:cxn ang="0">
                <a:pos x="306" y="17"/>
              </a:cxn>
              <a:cxn ang="0">
                <a:pos x="345" y="4"/>
              </a:cxn>
              <a:cxn ang="0">
                <a:pos x="385" y="2"/>
              </a:cxn>
              <a:cxn ang="0">
                <a:pos x="408" y="19"/>
              </a:cxn>
              <a:cxn ang="0">
                <a:pos x="394" y="35"/>
              </a:cxn>
              <a:cxn ang="0">
                <a:pos x="381" y="50"/>
              </a:cxn>
              <a:cxn ang="0">
                <a:pos x="349" y="86"/>
              </a:cxn>
              <a:cxn ang="0">
                <a:pos x="325" y="119"/>
              </a:cxn>
              <a:cxn ang="0">
                <a:pos x="262" y="214"/>
              </a:cxn>
              <a:cxn ang="0">
                <a:pos x="237" y="254"/>
              </a:cxn>
              <a:cxn ang="0">
                <a:pos x="217" y="286"/>
              </a:cxn>
              <a:cxn ang="0">
                <a:pos x="193" y="328"/>
              </a:cxn>
              <a:cxn ang="0">
                <a:pos x="183" y="353"/>
              </a:cxn>
              <a:cxn ang="0">
                <a:pos x="166" y="379"/>
              </a:cxn>
              <a:cxn ang="0">
                <a:pos x="132" y="410"/>
              </a:cxn>
              <a:cxn ang="0">
                <a:pos x="94" y="407"/>
              </a:cxn>
              <a:cxn ang="0">
                <a:pos x="79" y="397"/>
              </a:cxn>
              <a:cxn ang="0">
                <a:pos x="67" y="379"/>
              </a:cxn>
              <a:cxn ang="0">
                <a:pos x="24" y="319"/>
              </a:cxn>
              <a:cxn ang="0">
                <a:pos x="13" y="305"/>
              </a:cxn>
              <a:cxn ang="0">
                <a:pos x="1" y="293"/>
              </a:cxn>
              <a:cxn ang="0">
                <a:pos x="6" y="266"/>
              </a:cxn>
            </a:cxnLst>
            <a:rect l="0" t="0" r="r" b="b"/>
            <a:pathLst>
              <a:path w="424" h="412">
                <a:moveTo>
                  <a:pt x="6" y="266"/>
                </a:moveTo>
                <a:cubicBezTo>
                  <a:pt x="24" y="247"/>
                  <a:pt x="15" y="257"/>
                  <a:pt x="36" y="241"/>
                </a:cubicBezTo>
                <a:cubicBezTo>
                  <a:pt x="44" y="237"/>
                  <a:pt x="49" y="233"/>
                  <a:pt x="57" y="232"/>
                </a:cubicBezTo>
                <a:cubicBezTo>
                  <a:pt x="79" y="233"/>
                  <a:pt x="85" y="240"/>
                  <a:pt x="100" y="254"/>
                </a:cubicBezTo>
                <a:cubicBezTo>
                  <a:pt x="103" y="257"/>
                  <a:pt x="107" y="259"/>
                  <a:pt x="109" y="263"/>
                </a:cubicBezTo>
                <a:cubicBezTo>
                  <a:pt x="110" y="265"/>
                  <a:pt x="111" y="267"/>
                  <a:pt x="112" y="268"/>
                </a:cubicBezTo>
                <a:cubicBezTo>
                  <a:pt x="115" y="271"/>
                  <a:pt x="121" y="275"/>
                  <a:pt x="121" y="275"/>
                </a:cubicBezTo>
                <a:cubicBezTo>
                  <a:pt x="122" y="277"/>
                  <a:pt x="122" y="280"/>
                  <a:pt x="124" y="280"/>
                </a:cubicBezTo>
                <a:cubicBezTo>
                  <a:pt x="125" y="280"/>
                  <a:pt x="134" y="260"/>
                  <a:pt x="138" y="254"/>
                </a:cubicBezTo>
                <a:cubicBezTo>
                  <a:pt x="139" y="246"/>
                  <a:pt x="141" y="245"/>
                  <a:pt x="147" y="239"/>
                </a:cubicBezTo>
                <a:cubicBezTo>
                  <a:pt x="150" y="233"/>
                  <a:pt x="152" y="228"/>
                  <a:pt x="156" y="223"/>
                </a:cubicBezTo>
                <a:cubicBezTo>
                  <a:pt x="159" y="208"/>
                  <a:pt x="171" y="188"/>
                  <a:pt x="180" y="175"/>
                </a:cubicBezTo>
                <a:cubicBezTo>
                  <a:pt x="181" y="169"/>
                  <a:pt x="185" y="162"/>
                  <a:pt x="189" y="157"/>
                </a:cubicBezTo>
                <a:cubicBezTo>
                  <a:pt x="192" y="142"/>
                  <a:pt x="205" y="130"/>
                  <a:pt x="213" y="118"/>
                </a:cubicBezTo>
                <a:cubicBezTo>
                  <a:pt x="224" y="101"/>
                  <a:pt x="234" y="79"/>
                  <a:pt x="250" y="67"/>
                </a:cubicBezTo>
                <a:cubicBezTo>
                  <a:pt x="254" y="61"/>
                  <a:pt x="259" y="56"/>
                  <a:pt x="265" y="52"/>
                </a:cubicBezTo>
                <a:cubicBezTo>
                  <a:pt x="271" y="42"/>
                  <a:pt x="295" y="21"/>
                  <a:pt x="306" y="17"/>
                </a:cubicBezTo>
                <a:cubicBezTo>
                  <a:pt x="319" y="7"/>
                  <a:pt x="329" y="5"/>
                  <a:pt x="345" y="4"/>
                </a:cubicBezTo>
                <a:cubicBezTo>
                  <a:pt x="359" y="0"/>
                  <a:pt x="371" y="1"/>
                  <a:pt x="385" y="2"/>
                </a:cubicBezTo>
                <a:cubicBezTo>
                  <a:pt x="393" y="5"/>
                  <a:pt x="424" y="5"/>
                  <a:pt x="408" y="19"/>
                </a:cubicBezTo>
                <a:cubicBezTo>
                  <a:pt x="400" y="28"/>
                  <a:pt x="399" y="28"/>
                  <a:pt x="394" y="35"/>
                </a:cubicBezTo>
                <a:cubicBezTo>
                  <a:pt x="393" y="41"/>
                  <a:pt x="386" y="46"/>
                  <a:pt x="381" y="50"/>
                </a:cubicBezTo>
                <a:cubicBezTo>
                  <a:pt x="379" y="54"/>
                  <a:pt x="353" y="83"/>
                  <a:pt x="349" y="86"/>
                </a:cubicBezTo>
                <a:cubicBezTo>
                  <a:pt x="343" y="97"/>
                  <a:pt x="335" y="111"/>
                  <a:pt x="325" y="119"/>
                </a:cubicBezTo>
                <a:cubicBezTo>
                  <a:pt x="304" y="151"/>
                  <a:pt x="283" y="182"/>
                  <a:pt x="262" y="214"/>
                </a:cubicBezTo>
                <a:cubicBezTo>
                  <a:pt x="253" y="227"/>
                  <a:pt x="248" y="243"/>
                  <a:pt x="237" y="254"/>
                </a:cubicBezTo>
                <a:cubicBezTo>
                  <a:pt x="232" y="266"/>
                  <a:pt x="223" y="274"/>
                  <a:pt x="217" y="286"/>
                </a:cubicBezTo>
                <a:cubicBezTo>
                  <a:pt x="210" y="300"/>
                  <a:pt x="204" y="317"/>
                  <a:pt x="193" y="328"/>
                </a:cubicBezTo>
                <a:cubicBezTo>
                  <a:pt x="188" y="340"/>
                  <a:pt x="188" y="341"/>
                  <a:pt x="183" y="353"/>
                </a:cubicBezTo>
                <a:cubicBezTo>
                  <a:pt x="180" y="359"/>
                  <a:pt x="166" y="379"/>
                  <a:pt x="166" y="379"/>
                </a:cubicBezTo>
                <a:cubicBezTo>
                  <a:pt x="162" y="402"/>
                  <a:pt x="153" y="407"/>
                  <a:pt x="132" y="410"/>
                </a:cubicBezTo>
                <a:cubicBezTo>
                  <a:pt x="113" y="409"/>
                  <a:pt x="105" y="412"/>
                  <a:pt x="94" y="407"/>
                </a:cubicBezTo>
                <a:cubicBezTo>
                  <a:pt x="89" y="405"/>
                  <a:pt x="79" y="397"/>
                  <a:pt x="79" y="397"/>
                </a:cubicBezTo>
                <a:cubicBezTo>
                  <a:pt x="75" y="391"/>
                  <a:pt x="71" y="385"/>
                  <a:pt x="67" y="379"/>
                </a:cubicBezTo>
                <a:cubicBezTo>
                  <a:pt x="63" y="361"/>
                  <a:pt x="36" y="335"/>
                  <a:pt x="24" y="319"/>
                </a:cubicBezTo>
                <a:cubicBezTo>
                  <a:pt x="19" y="313"/>
                  <a:pt x="20" y="309"/>
                  <a:pt x="13" y="305"/>
                </a:cubicBezTo>
                <a:cubicBezTo>
                  <a:pt x="5" y="294"/>
                  <a:pt x="9" y="298"/>
                  <a:pt x="1" y="293"/>
                </a:cubicBezTo>
                <a:cubicBezTo>
                  <a:pt x="0" y="286"/>
                  <a:pt x="6" y="262"/>
                  <a:pt x="6" y="266"/>
                </a:cubicBezTo>
                <a:close/>
              </a:path>
            </a:pathLst>
          </a:cu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3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3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3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3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3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3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3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3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3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3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3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3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03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3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3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03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3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3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03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34" grpId="0" animBg="1"/>
      <p:bldP spid="103498" grpId="0" animBg="1"/>
      <p:bldP spid="103500" grpId="0" animBg="1"/>
      <p:bldP spid="103502" grpId="0" animBg="1"/>
      <p:bldP spid="103503" grpId="0" animBg="1"/>
      <p:bldP spid="103504" grpId="0" animBg="1"/>
      <p:bldP spid="103505" grpId="0" animBg="1"/>
      <p:bldP spid="103506" grpId="0" animBg="1"/>
      <p:bldP spid="10350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6712" y="601805"/>
            <a:ext cx="6321862" cy="2737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3"/>
          <p:cNvSpPr>
            <a:spLocks noChangeArrowheads="1"/>
          </p:cNvSpPr>
          <p:nvPr/>
        </p:nvSpPr>
        <p:spPr bwMode="auto">
          <a:xfrm>
            <a:off x="7380288" y="2806700"/>
            <a:ext cx="461962" cy="138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1689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8100" y="3819525"/>
            <a:ext cx="22828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1963" y="4552950"/>
            <a:ext cx="2601912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66" name="Rectangle 6"/>
          <p:cNvSpPr>
            <a:spLocks noChangeArrowheads="1"/>
          </p:cNvSpPr>
          <p:nvPr/>
        </p:nvSpPr>
        <p:spPr bwMode="auto">
          <a:xfrm>
            <a:off x="6105525" y="3840163"/>
            <a:ext cx="176213" cy="6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88988"/>
            <a:r>
              <a:rPr lang="en-GB" sz="400">
                <a:latin typeface="Arial" charset="0"/>
              </a:rPr>
              <a:t>Medical</a:t>
            </a:r>
            <a:endParaRPr lang="en-GB" sz="2100"/>
          </a:p>
        </p:txBody>
      </p:sp>
      <p:sp>
        <p:nvSpPr>
          <p:cNvPr id="168967" name="Rectangle 7"/>
          <p:cNvSpPr>
            <a:spLocks noChangeArrowheads="1"/>
          </p:cNvSpPr>
          <p:nvPr/>
        </p:nvSpPr>
        <p:spPr bwMode="auto">
          <a:xfrm>
            <a:off x="6527800" y="3840163"/>
            <a:ext cx="200025" cy="6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88988"/>
            <a:r>
              <a:rPr lang="en-GB" sz="400">
                <a:latin typeface="Arial" charset="0"/>
              </a:rPr>
              <a:t>11.05.49</a:t>
            </a:r>
            <a:endParaRPr lang="en-GB" sz="2100"/>
          </a:p>
        </p:txBody>
      </p:sp>
      <p:sp>
        <p:nvSpPr>
          <p:cNvPr id="168968" name="Rectangle 8"/>
          <p:cNvSpPr>
            <a:spLocks noChangeArrowheads="1"/>
          </p:cNvSpPr>
          <p:nvPr/>
        </p:nvSpPr>
        <p:spPr bwMode="auto">
          <a:xfrm>
            <a:off x="6105525" y="3911600"/>
            <a:ext cx="201978" cy="61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88988"/>
            <a:r>
              <a:rPr lang="en-GB" sz="400" dirty="0" smtClean="0">
                <a:latin typeface="Arial" charset="0"/>
              </a:rPr>
              <a:t>15.11.19</a:t>
            </a:r>
            <a:endParaRPr lang="en-GB" sz="2100" dirty="0"/>
          </a:p>
        </p:txBody>
      </p:sp>
      <p:sp>
        <p:nvSpPr>
          <p:cNvPr id="168969" name="Rectangle 9"/>
          <p:cNvSpPr>
            <a:spLocks noChangeArrowheads="1"/>
          </p:cNvSpPr>
          <p:nvPr/>
        </p:nvSpPr>
        <p:spPr bwMode="auto">
          <a:xfrm>
            <a:off x="6500813" y="3902075"/>
            <a:ext cx="209550" cy="6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88988"/>
            <a:r>
              <a:rPr lang="en-GB" sz="400">
                <a:latin typeface="Comic Sans MS" pitchFamily="66" charset="0"/>
              </a:rPr>
              <a:t>ANother</a:t>
            </a:r>
            <a:endParaRPr lang="en-GB" sz="2100"/>
          </a:p>
        </p:txBody>
      </p:sp>
      <p:sp>
        <p:nvSpPr>
          <p:cNvPr id="168970" name="Line 10"/>
          <p:cNvSpPr>
            <a:spLocks noChangeShapeType="1"/>
          </p:cNvSpPr>
          <p:nvPr/>
        </p:nvSpPr>
        <p:spPr bwMode="auto">
          <a:xfrm>
            <a:off x="6870700" y="3838575"/>
            <a:ext cx="1241425" cy="7493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lIns="29598" tIns="14539" rIns="29598" bIns="14539">
            <a:spAutoFit/>
          </a:bodyPr>
          <a:lstStyle/>
          <a:p>
            <a:endParaRPr lang="en-GB"/>
          </a:p>
        </p:txBody>
      </p:sp>
      <p:sp>
        <p:nvSpPr>
          <p:cNvPr id="168971" name="Line 11"/>
          <p:cNvSpPr>
            <a:spLocks noChangeShapeType="1"/>
          </p:cNvSpPr>
          <p:nvPr/>
        </p:nvSpPr>
        <p:spPr bwMode="auto">
          <a:xfrm flipH="1">
            <a:off x="5233988" y="3825875"/>
            <a:ext cx="503237" cy="7667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lIns="29598" tIns="14539" rIns="29598" bIns="14539">
            <a:spAutoFit/>
          </a:bodyPr>
          <a:lstStyle/>
          <a:p>
            <a:endParaRPr lang="en-GB"/>
          </a:p>
        </p:txBody>
      </p:sp>
      <p:sp>
        <p:nvSpPr>
          <p:cNvPr id="168972" name="Rectangle 12"/>
          <p:cNvSpPr>
            <a:spLocks noChangeArrowheads="1"/>
          </p:cNvSpPr>
          <p:nvPr/>
        </p:nvSpPr>
        <p:spPr bwMode="auto">
          <a:xfrm>
            <a:off x="6235700" y="4851400"/>
            <a:ext cx="406400" cy="3127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25524" tIns="12538" rIns="25524" bIns="12538">
            <a:spAutoFit/>
          </a:bodyPr>
          <a:lstStyle/>
          <a:p>
            <a:pPr defTabSz="593725">
              <a:spcAft>
                <a:spcPct val="10000"/>
              </a:spcAft>
            </a:pPr>
            <a:r>
              <a:rPr lang="en-GB" sz="900">
                <a:latin typeface="Arial" charset="0"/>
              </a:rPr>
              <a:t>SMITH</a:t>
            </a:r>
          </a:p>
          <a:p>
            <a:pPr defTabSz="593725">
              <a:spcAft>
                <a:spcPct val="10000"/>
              </a:spcAft>
            </a:pPr>
            <a:r>
              <a:rPr lang="en-GB" sz="900">
                <a:latin typeface="Arial" charset="0"/>
              </a:rPr>
              <a:t>JEAN</a:t>
            </a:r>
          </a:p>
        </p:txBody>
      </p:sp>
      <p:sp>
        <p:nvSpPr>
          <p:cNvPr id="168973" name="Rectangle 13"/>
          <p:cNvSpPr>
            <a:spLocks noChangeArrowheads="1"/>
          </p:cNvSpPr>
          <p:nvPr/>
        </p:nvSpPr>
        <p:spPr bwMode="auto">
          <a:xfrm>
            <a:off x="7218363" y="5449888"/>
            <a:ext cx="495300" cy="161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25524" tIns="12538" rIns="25524" bIns="12538">
            <a:spAutoFit/>
          </a:bodyPr>
          <a:lstStyle/>
          <a:p>
            <a:pPr defTabSz="593725"/>
            <a:r>
              <a:rPr lang="en-GB" sz="900">
                <a:latin typeface="Arial" charset="0"/>
              </a:rPr>
              <a:t>11.05.49</a:t>
            </a:r>
          </a:p>
        </p:txBody>
      </p:sp>
      <p:sp>
        <p:nvSpPr>
          <p:cNvPr id="168974" name="Rectangle 14"/>
          <p:cNvSpPr>
            <a:spLocks noChangeArrowheads="1"/>
          </p:cNvSpPr>
          <p:nvPr/>
        </p:nvSpPr>
        <p:spPr bwMode="auto">
          <a:xfrm>
            <a:off x="5889625" y="5286375"/>
            <a:ext cx="2159000" cy="161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25524" tIns="12538" rIns="25524" bIns="12538">
            <a:spAutoFit/>
          </a:bodyPr>
          <a:lstStyle/>
          <a:p>
            <a:pPr defTabSz="593725"/>
            <a:r>
              <a:rPr lang="en-GB" sz="900">
                <a:latin typeface="Arial" charset="0"/>
              </a:rPr>
              <a:t> CHI 110549-1863     Hosp.No.R147638B</a:t>
            </a:r>
          </a:p>
        </p:txBody>
      </p:sp>
      <p:sp>
        <p:nvSpPr>
          <p:cNvPr id="168975" name="Rectangle 15"/>
          <p:cNvSpPr>
            <a:spLocks noChangeArrowheads="1"/>
          </p:cNvSpPr>
          <p:nvPr/>
        </p:nvSpPr>
        <p:spPr bwMode="auto">
          <a:xfrm>
            <a:off x="6192838" y="5472113"/>
            <a:ext cx="444500" cy="161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25524" tIns="12538" rIns="25524" bIns="12538">
            <a:spAutoFit/>
          </a:bodyPr>
          <a:lstStyle/>
          <a:p>
            <a:pPr defTabSz="593725"/>
            <a:r>
              <a:rPr lang="en-GB" sz="900">
                <a:latin typeface="Arial" charset="0"/>
              </a:rPr>
              <a:t>Medical</a:t>
            </a:r>
          </a:p>
        </p:txBody>
      </p:sp>
      <p:sp>
        <p:nvSpPr>
          <p:cNvPr id="168976" name="Rectangle 16"/>
          <p:cNvSpPr>
            <a:spLocks noChangeArrowheads="1"/>
          </p:cNvSpPr>
          <p:nvPr/>
        </p:nvSpPr>
        <p:spPr bwMode="auto">
          <a:xfrm>
            <a:off x="6142038" y="5670550"/>
            <a:ext cx="500387" cy="1638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25524" tIns="12538" rIns="25524" bIns="12538">
            <a:spAutoFit/>
          </a:bodyPr>
          <a:lstStyle/>
          <a:p>
            <a:pPr defTabSz="593725"/>
            <a:r>
              <a:rPr lang="en-GB" sz="900" dirty="0" smtClean="0">
                <a:latin typeface="Arial" charset="0"/>
              </a:rPr>
              <a:t>15.11.19</a:t>
            </a:r>
            <a:endParaRPr lang="en-GB" sz="900" dirty="0">
              <a:latin typeface="Arial" charset="0"/>
            </a:endParaRPr>
          </a:p>
        </p:txBody>
      </p:sp>
      <p:sp>
        <p:nvSpPr>
          <p:cNvPr id="168977" name="Rectangle 17"/>
          <p:cNvSpPr>
            <a:spLocks noChangeArrowheads="1"/>
          </p:cNvSpPr>
          <p:nvPr/>
        </p:nvSpPr>
        <p:spPr bwMode="auto">
          <a:xfrm>
            <a:off x="7156450" y="5670550"/>
            <a:ext cx="523875" cy="161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25524" tIns="12538" rIns="25524" bIns="12538">
            <a:spAutoFit/>
          </a:bodyPr>
          <a:lstStyle/>
          <a:p>
            <a:pPr defTabSz="593725"/>
            <a:r>
              <a:rPr lang="en-GB" sz="900">
                <a:latin typeface="Comic Sans MS" pitchFamily="66" charset="0"/>
              </a:rPr>
              <a:t>ANother</a:t>
            </a:r>
          </a:p>
        </p:txBody>
      </p:sp>
      <p:sp>
        <p:nvSpPr>
          <p:cNvPr id="168978" name="Rectangle 18"/>
          <p:cNvSpPr>
            <a:spLocks noChangeArrowheads="1"/>
          </p:cNvSpPr>
          <p:nvPr/>
        </p:nvSpPr>
        <p:spPr bwMode="auto">
          <a:xfrm>
            <a:off x="7467600" y="4940300"/>
            <a:ext cx="431800" cy="161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25524" tIns="12538" rIns="25524" bIns="12538">
            <a:spAutoFit/>
          </a:bodyPr>
          <a:lstStyle/>
          <a:p>
            <a:pPr defTabSz="593725"/>
            <a:r>
              <a:rPr lang="en-GB" sz="900">
                <a:latin typeface="Arial" charset="0"/>
              </a:rPr>
              <a:t>Female</a:t>
            </a:r>
          </a:p>
        </p:txBody>
      </p:sp>
      <p:pic>
        <p:nvPicPr>
          <p:cNvPr id="168979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" y="758825"/>
            <a:ext cx="4484688" cy="609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0"/>
          <p:cNvGrpSpPr>
            <a:grpSpLocks/>
          </p:cNvGrpSpPr>
          <p:nvPr/>
        </p:nvGrpSpPr>
        <p:grpSpPr bwMode="auto">
          <a:xfrm rot="-183755">
            <a:off x="468313" y="2827338"/>
            <a:ext cx="687387" cy="169862"/>
            <a:chOff x="720" y="1114"/>
            <a:chExt cx="484" cy="113"/>
          </a:xfrm>
        </p:grpSpPr>
        <p:sp>
          <p:nvSpPr>
            <p:cNvPr id="16438" name="Rectangle 21"/>
            <p:cNvSpPr>
              <a:spLocks noChangeArrowheads="1"/>
            </p:cNvSpPr>
            <p:nvPr/>
          </p:nvSpPr>
          <p:spPr bwMode="auto">
            <a:xfrm rot="-2193890">
              <a:off x="772" y="1114"/>
              <a:ext cx="423" cy="113"/>
            </a:xfrm>
            <a:prstGeom prst="rect">
              <a:avLst/>
            </a:prstGeom>
            <a:solidFill>
              <a:srgbClr val="C1CE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8854" tIns="39427" rIns="78854" bIns="39427" anchor="ctr"/>
            <a:lstStyle/>
            <a:p>
              <a:pPr algn="ctr" defTabSz="788988"/>
              <a:endParaRPr lang="en-GB" sz="900">
                <a:latin typeface="Arial" charset="0"/>
              </a:endParaRPr>
            </a:p>
          </p:txBody>
        </p:sp>
        <p:sp>
          <p:nvSpPr>
            <p:cNvPr id="16439" name="Rectangle 22"/>
            <p:cNvSpPr>
              <a:spLocks noChangeArrowheads="1"/>
            </p:cNvSpPr>
            <p:nvPr/>
          </p:nvSpPr>
          <p:spPr bwMode="auto">
            <a:xfrm rot="-2193890">
              <a:off x="789" y="1115"/>
              <a:ext cx="415" cy="1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78033" tIns="38332" rIns="78033" bIns="38332">
              <a:spAutoFit/>
            </a:bodyPr>
            <a:lstStyle/>
            <a:p>
              <a:pPr defTabSz="657225"/>
              <a:r>
                <a:rPr lang="en-GB" sz="600" b="1">
                  <a:latin typeface="Arial" charset="0"/>
                </a:rPr>
                <a:t>T 5</a:t>
              </a:r>
              <a:r>
                <a:rPr lang="en-GB" sz="300" b="1">
                  <a:latin typeface="Arial" charset="0"/>
                </a:rPr>
                <a:t> </a:t>
              </a:r>
              <a:r>
                <a:rPr lang="en-GB" sz="600" b="1">
                  <a:latin typeface="Arial" charset="0"/>
                </a:rPr>
                <a:t>7</a:t>
              </a:r>
              <a:r>
                <a:rPr lang="en-GB" sz="200">
                  <a:latin typeface="Arial" charset="0"/>
                </a:rPr>
                <a:t> </a:t>
              </a:r>
              <a:r>
                <a:rPr lang="en-GB" sz="600" b="1">
                  <a:latin typeface="Arial" charset="0"/>
                </a:rPr>
                <a:t>6</a:t>
              </a:r>
              <a:r>
                <a:rPr lang="en-GB" sz="200" b="1">
                  <a:latin typeface="Arial" charset="0"/>
                </a:rPr>
                <a:t> </a:t>
              </a:r>
              <a:r>
                <a:rPr lang="en-GB" sz="600" b="1">
                  <a:latin typeface="Arial" charset="0"/>
                </a:rPr>
                <a:t>3</a:t>
              </a:r>
              <a:r>
                <a:rPr lang="en-GB" sz="200" b="1">
                  <a:latin typeface="Arial" charset="0"/>
                </a:rPr>
                <a:t> </a:t>
              </a:r>
              <a:r>
                <a:rPr lang="en-GB" sz="600" b="1">
                  <a:latin typeface="Arial" charset="0"/>
                </a:rPr>
                <a:t>1</a:t>
              </a:r>
              <a:r>
                <a:rPr lang="en-GB" sz="200" b="1">
                  <a:latin typeface="Arial" charset="0"/>
                </a:rPr>
                <a:t> </a:t>
              </a:r>
              <a:r>
                <a:rPr lang="en-GB" sz="600" b="1">
                  <a:latin typeface="Arial" charset="0"/>
                </a:rPr>
                <a:t>8</a:t>
              </a:r>
            </a:p>
          </p:txBody>
        </p:sp>
        <p:sp>
          <p:nvSpPr>
            <p:cNvPr id="16440" name="Text Box 23"/>
            <p:cNvSpPr txBox="1">
              <a:spLocks noChangeArrowheads="1"/>
            </p:cNvSpPr>
            <p:nvPr/>
          </p:nvSpPr>
          <p:spPr bwMode="auto">
            <a:xfrm rot="-2193890">
              <a:off x="720" y="1118"/>
              <a:ext cx="422" cy="8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78854" tIns="39427" rIns="78854" bIns="39427">
              <a:spAutoFit/>
            </a:bodyPr>
            <a:lstStyle/>
            <a:p>
              <a:pPr defTabSz="657225"/>
              <a:r>
                <a:rPr lang="en-GB" sz="300" b="1">
                  <a:solidFill>
                    <a:srgbClr val="000099"/>
                  </a:solidFill>
                  <a:latin typeface="Arial Narrow" pitchFamily="34" charset="0"/>
                </a:rPr>
                <a:t>PATIENT WRISTBAND LABEL</a:t>
              </a:r>
            </a:p>
          </p:txBody>
        </p:sp>
      </p:grpSp>
      <p:pic>
        <p:nvPicPr>
          <p:cNvPr id="168984" name="Picture 24"/>
          <p:cNvPicPr>
            <a:picLocks noChangeAspect="1" noChangeArrowheads="1"/>
          </p:cNvPicPr>
          <p:nvPr/>
        </p:nvPicPr>
        <p:blipFill>
          <a:blip r:embed="rId6" cstate="print"/>
          <a:srcRect l="-1888" t="24562" r="5661" b="32019"/>
          <a:stretch>
            <a:fillRect/>
          </a:stretch>
        </p:blipFill>
        <p:spPr bwMode="auto">
          <a:xfrm>
            <a:off x="5715000" y="3829050"/>
            <a:ext cx="134938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85" name="Text Box 25"/>
          <p:cNvSpPr txBox="1">
            <a:spLocks noChangeArrowheads="1"/>
          </p:cNvSpPr>
          <p:nvPr/>
        </p:nvSpPr>
        <p:spPr bwMode="auto">
          <a:xfrm>
            <a:off x="3694295" y="234406"/>
            <a:ext cx="504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b="1" u="sng" dirty="0">
                <a:latin typeface="Arial" charset="0"/>
              </a:rPr>
              <a:t>Labelling The Sample For Blood Transfusion</a:t>
            </a:r>
          </a:p>
        </p:txBody>
      </p:sp>
      <p:sp>
        <p:nvSpPr>
          <p:cNvPr id="168986" name="Text Box 26"/>
          <p:cNvSpPr txBox="1">
            <a:spLocks noChangeArrowheads="1"/>
          </p:cNvSpPr>
          <p:nvPr/>
        </p:nvSpPr>
        <p:spPr bwMode="auto">
          <a:xfrm>
            <a:off x="107950" y="479425"/>
            <a:ext cx="3541713" cy="33655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b="1">
                <a:latin typeface="Arial" charset="0"/>
              </a:rPr>
              <a:t>1. Print Patient’s Details On Tube</a:t>
            </a:r>
          </a:p>
        </p:txBody>
      </p:sp>
      <p:sp>
        <p:nvSpPr>
          <p:cNvPr id="168987" name="Oval 27"/>
          <p:cNvSpPr>
            <a:spLocks noChangeArrowheads="1"/>
          </p:cNvSpPr>
          <p:nvPr/>
        </p:nvSpPr>
        <p:spPr bwMode="auto">
          <a:xfrm>
            <a:off x="6048375" y="4764088"/>
            <a:ext cx="735013" cy="407987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68988" name="Text Box 28"/>
          <p:cNvSpPr txBox="1">
            <a:spLocks noChangeArrowheads="1"/>
          </p:cNvSpPr>
          <p:nvPr/>
        </p:nvSpPr>
        <p:spPr bwMode="auto">
          <a:xfrm>
            <a:off x="3698875" y="5964238"/>
            <a:ext cx="685800" cy="3333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solidFill>
                  <a:srgbClr val="FF0000"/>
                </a:solidFill>
                <a:latin typeface="Arial" charset="0"/>
              </a:rPr>
              <a:t>Name</a:t>
            </a:r>
          </a:p>
        </p:txBody>
      </p:sp>
      <p:cxnSp>
        <p:nvCxnSpPr>
          <p:cNvPr id="168989" name="AutoShape 29"/>
          <p:cNvCxnSpPr>
            <a:cxnSpLocks noChangeShapeType="1"/>
            <a:stCxn id="168991" idx="4"/>
            <a:endCxn id="168988" idx="1"/>
          </p:cNvCxnSpPr>
          <p:nvPr/>
        </p:nvCxnSpPr>
        <p:spPr bwMode="auto">
          <a:xfrm rot="16200000" flipH="1">
            <a:off x="692944" y="3139282"/>
            <a:ext cx="3741737" cy="2241550"/>
          </a:xfrm>
          <a:prstGeom prst="curvedConnector2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68990" name="AutoShape 30"/>
          <p:cNvCxnSpPr>
            <a:cxnSpLocks noChangeShapeType="1"/>
            <a:stCxn id="168988" idx="3"/>
            <a:endCxn id="168987" idx="6"/>
          </p:cNvCxnSpPr>
          <p:nvPr/>
        </p:nvCxnSpPr>
        <p:spPr bwMode="auto">
          <a:xfrm flipV="1">
            <a:off x="4398963" y="4968875"/>
            <a:ext cx="2398712" cy="1162050"/>
          </a:xfrm>
          <a:prstGeom prst="curvedConnector3">
            <a:avLst>
              <a:gd name="adj1" fmla="val 181532"/>
            </a:avLst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168991" name="Oval 31"/>
          <p:cNvSpPr>
            <a:spLocks noChangeArrowheads="1"/>
          </p:cNvSpPr>
          <p:nvPr/>
        </p:nvSpPr>
        <p:spPr bwMode="auto">
          <a:xfrm rot="-2336146">
            <a:off x="1023938" y="2144713"/>
            <a:ext cx="654050" cy="2635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68992" name="Oval 32"/>
          <p:cNvSpPr>
            <a:spLocks noChangeArrowheads="1"/>
          </p:cNvSpPr>
          <p:nvPr/>
        </p:nvSpPr>
        <p:spPr bwMode="auto">
          <a:xfrm>
            <a:off x="7104063" y="5453063"/>
            <a:ext cx="749300" cy="215900"/>
          </a:xfrm>
          <a:prstGeom prst="ellipse">
            <a:avLst/>
          </a:prstGeom>
          <a:noFill/>
          <a:ln w="28575">
            <a:solidFill>
              <a:srgbClr val="34CC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68993" name="Oval 33"/>
          <p:cNvSpPr>
            <a:spLocks noChangeArrowheads="1"/>
          </p:cNvSpPr>
          <p:nvPr/>
        </p:nvSpPr>
        <p:spPr bwMode="auto">
          <a:xfrm rot="-2430039">
            <a:off x="701675" y="2857500"/>
            <a:ext cx="723900" cy="214313"/>
          </a:xfrm>
          <a:prstGeom prst="ellipse">
            <a:avLst/>
          </a:prstGeom>
          <a:noFill/>
          <a:ln w="28575">
            <a:solidFill>
              <a:srgbClr val="34CC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68994" name="Text Box 34"/>
          <p:cNvSpPr txBox="1">
            <a:spLocks noChangeArrowheads="1"/>
          </p:cNvSpPr>
          <p:nvPr/>
        </p:nvSpPr>
        <p:spPr bwMode="auto">
          <a:xfrm>
            <a:off x="3690938" y="5549900"/>
            <a:ext cx="1177925" cy="333375"/>
          </a:xfrm>
          <a:prstGeom prst="rect">
            <a:avLst/>
          </a:prstGeom>
          <a:solidFill>
            <a:schemeClr val="bg1"/>
          </a:solidFill>
          <a:ln w="28575">
            <a:solidFill>
              <a:srgbClr val="34CC33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solidFill>
                  <a:srgbClr val="34CC33"/>
                </a:solidFill>
                <a:latin typeface="Arial" charset="0"/>
              </a:rPr>
              <a:t>Date of birth</a:t>
            </a:r>
          </a:p>
        </p:txBody>
      </p:sp>
      <p:cxnSp>
        <p:nvCxnSpPr>
          <p:cNvPr id="168995" name="AutoShape 35"/>
          <p:cNvCxnSpPr>
            <a:cxnSpLocks noChangeShapeType="1"/>
            <a:stCxn id="168993" idx="4"/>
            <a:endCxn id="168994" idx="1"/>
          </p:cNvCxnSpPr>
          <p:nvPr/>
        </p:nvCxnSpPr>
        <p:spPr bwMode="auto">
          <a:xfrm rot="16200000" flipH="1">
            <a:off x="1078707" y="3118644"/>
            <a:ext cx="2660650" cy="2535237"/>
          </a:xfrm>
          <a:prstGeom prst="curvedConnector2">
            <a:avLst/>
          </a:prstGeom>
          <a:noFill/>
          <a:ln w="28575">
            <a:solidFill>
              <a:srgbClr val="34CC33"/>
            </a:solidFill>
            <a:round/>
            <a:headEnd/>
            <a:tailEnd/>
          </a:ln>
        </p:spPr>
      </p:cxnSp>
      <p:cxnSp>
        <p:nvCxnSpPr>
          <p:cNvPr id="168996" name="AutoShape 36"/>
          <p:cNvCxnSpPr>
            <a:cxnSpLocks noChangeShapeType="1"/>
            <a:stCxn id="168994" idx="3"/>
            <a:endCxn id="168992" idx="4"/>
          </p:cNvCxnSpPr>
          <p:nvPr/>
        </p:nvCxnSpPr>
        <p:spPr bwMode="auto">
          <a:xfrm flipV="1">
            <a:off x="4883150" y="5683250"/>
            <a:ext cx="2595563" cy="33338"/>
          </a:xfrm>
          <a:prstGeom prst="curvedConnector2">
            <a:avLst/>
          </a:prstGeom>
          <a:noFill/>
          <a:ln w="28575">
            <a:solidFill>
              <a:srgbClr val="34CC33"/>
            </a:solidFill>
            <a:round/>
            <a:headEnd/>
            <a:tailEnd type="triangle" w="med" len="med"/>
          </a:ln>
        </p:spPr>
      </p:cxnSp>
      <p:sp>
        <p:nvSpPr>
          <p:cNvPr id="168997" name="Oval 37"/>
          <p:cNvSpPr>
            <a:spLocks noChangeArrowheads="1"/>
          </p:cNvSpPr>
          <p:nvPr/>
        </p:nvSpPr>
        <p:spPr bwMode="auto">
          <a:xfrm>
            <a:off x="5835650" y="5251450"/>
            <a:ext cx="1060450" cy="222250"/>
          </a:xfrm>
          <a:prstGeom prst="ellipse">
            <a:avLst/>
          </a:prstGeom>
          <a:noFill/>
          <a:ln w="28575">
            <a:solidFill>
              <a:srgbClr val="FE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68998" name="Oval 38"/>
          <p:cNvSpPr>
            <a:spLocks noChangeArrowheads="1"/>
          </p:cNvSpPr>
          <p:nvPr/>
        </p:nvSpPr>
        <p:spPr bwMode="auto">
          <a:xfrm rot="-2113553">
            <a:off x="1103313" y="2009775"/>
            <a:ext cx="2141537" cy="212725"/>
          </a:xfrm>
          <a:prstGeom prst="ellipse">
            <a:avLst/>
          </a:prstGeom>
          <a:noFill/>
          <a:ln w="28575">
            <a:solidFill>
              <a:srgbClr val="FE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68999" name="Text Box 39"/>
          <p:cNvSpPr txBox="1">
            <a:spLocks noChangeArrowheads="1"/>
          </p:cNvSpPr>
          <p:nvPr/>
        </p:nvSpPr>
        <p:spPr bwMode="auto">
          <a:xfrm>
            <a:off x="3529013" y="4833938"/>
            <a:ext cx="1633537" cy="333375"/>
          </a:xfrm>
          <a:prstGeom prst="rect">
            <a:avLst/>
          </a:prstGeom>
          <a:solidFill>
            <a:schemeClr val="bg1"/>
          </a:solidFill>
          <a:ln w="28575">
            <a:solidFill>
              <a:srgbClr val="FE99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solidFill>
                  <a:srgbClr val="FE9900"/>
                </a:solidFill>
                <a:latin typeface="Arial" charset="0"/>
              </a:rPr>
              <a:t>CHI / Hospital No.</a:t>
            </a:r>
          </a:p>
        </p:txBody>
      </p:sp>
      <p:cxnSp>
        <p:nvCxnSpPr>
          <p:cNvPr id="169000" name="AutoShape 40"/>
          <p:cNvCxnSpPr>
            <a:cxnSpLocks noChangeShapeType="1"/>
            <a:stCxn id="168998" idx="4"/>
            <a:endCxn id="168999" idx="1"/>
          </p:cNvCxnSpPr>
          <p:nvPr/>
        </p:nvCxnSpPr>
        <p:spPr bwMode="auto">
          <a:xfrm rot="16200000" flipH="1">
            <a:off x="1485901" y="2971800"/>
            <a:ext cx="2786062" cy="1271587"/>
          </a:xfrm>
          <a:prstGeom prst="curvedConnector2">
            <a:avLst/>
          </a:prstGeom>
          <a:noFill/>
          <a:ln w="28575">
            <a:solidFill>
              <a:srgbClr val="FE9900"/>
            </a:solidFill>
            <a:round/>
            <a:headEnd/>
            <a:tailEnd/>
          </a:ln>
        </p:spPr>
      </p:cxnSp>
      <p:cxnSp>
        <p:nvCxnSpPr>
          <p:cNvPr id="169001" name="AutoShape 41"/>
          <p:cNvCxnSpPr>
            <a:cxnSpLocks noChangeShapeType="1"/>
            <a:stCxn id="168999" idx="3"/>
            <a:endCxn id="168997" idx="2"/>
          </p:cNvCxnSpPr>
          <p:nvPr/>
        </p:nvCxnSpPr>
        <p:spPr bwMode="auto">
          <a:xfrm>
            <a:off x="5176838" y="5000625"/>
            <a:ext cx="644525" cy="361950"/>
          </a:xfrm>
          <a:prstGeom prst="curvedConnector3">
            <a:avLst>
              <a:gd name="adj1" fmla="val 49755"/>
            </a:avLst>
          </a:prstGeom>
          <a:noFill/>
          <a:ln w="28575">
            <a:solidFill>
              <a:srgbClr val="FE9900"/>
            </a:solidFill>
            <a:round/>
            <a:headEnd/>
            <a:tailEnd type="triangle" w="med" len="med"/>
          </a:ln>
        </p:spPr>
      </p:cxnSp>
      <p:sp>
        <p:nvSpPr>
          <p:cNvPr id="169002" name="Oval 42"/>
          <p:cNvSpPr>
            <a:spLocks noChangeArrowheads="1"/>
          </p:cNvSpPr>
          <p:nvPr/>
        </p:nvSpPr>
        <p:spPr bwMode="auto">
          <a:xfrm>
            <a:off x="6913563" y="5246688"/>
            <a:ext cx="1236662" cy="222250"/>
          </a:xfrm>
          <a:prstGeom prst="ellipse">
            <a:avLst/>
          </a:prstGeom>
          <a:noFill/>
          <a:ln w="28575">
            <a:solidFill>
              <a:srgbClr val="FE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69003" name="Text Box 43"/>
          <p:cNvSpPr txBox="1">
            <a:spLocks noChangeArrowheads="1"/>
          </p:cNvSpPr>
          <p:nvPr/>
        </p:nvSpPr>
        <p:spPr bwMode="auto">
          <a:xfrm>
            <a:off x="3941763" y="6365875"/>
            <a:ext cx="4260850" cy="33655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b="1">
                <a:latin typeface="Arial" charset="0"/>
              </a:rPr>
              <a:t>2. Apply T Numbers To Wristband &amp; Tube</a:t>
            </a:r>
          </a:p>
        </p:txBody>
      </p:sp>
      <p:sp>
        <p:nvSpPr>
          <p:cNvPr id="169004" name="Rectangle 44"/>
          <p:cNvSpPr>
            <a:spLocks noChangeArrowheads="1"/>
          </p:cNvSpPr>
          <p:nvPr/>
        </p:nvSpPr>
        <p:spPr bwMode="auto">
          <a:xfrm>
            <a:off x="8069741" y="2941427"/>
            <a:ext cx="640432" cy="175845"/>
          </a:xfrm>
          <a:prstGeom prst="rect">
            <a:avLst/>
          </a:prstGeom>
          <a:solidFill>
            <a:srgbClr val="FFFFE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69006" name="Oval 46"/>
          <p:cNvSpPr>
            <a:spLocks noChangeArrowheads="1"/>
          </p:cNvSpPr>
          <p:nvPr/>
        </p:nvSpPr>
        <p:spPr bwMode="auto">
          <a:xfrm rot="-2427112">
            <a:off x="414338" y="2814638"/>
            <a:ext cx="819150" cy="198437"/>
          </a:xfrm>
          <a:prstGeom prst="ellips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69007" name="Rectangle 47"/>
          <p:cNvSpPr>
            <a:spLocks noChangeArrowheads="1"/>
          </p:cNvSpPr>
          <p:nvPr/>
        </p:nvSpPr>
        <p:spPr bwMode="auto">
          <a:xfrm>
            <a:off x="8064522" y="3131826"/>
            <a:ext cx="644658" cy="176212"/>
          </a:xfrm>
          <a:prstGeom prst="rect">
            <a:avLst/>
          </a:prstGeom>
          <a:solidFill>
            <a:srgbClr val="FFFFE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cxnSp>
        <p:nvCxnSpPr>
          <p:cNvPr id="169008" name="AutoShape 48"/>
          <p:cNvCxnSpPr>
            <a:cxnSpLocks noChangeShapeType="1"/>
            <a:stCxn id="169007" idx="2"/>
            <a:endCxn id="169014" idx="6"/>
          </p:cNvCxnSpPr>
          <p:nvPr/>
        </p:nvCxnSpPr>
        <p:spPr bwMode="auto">
          <a:xfrm rot="5400000">
            <a:off x="6302661" y="2397322"/>
            <a:ext cx="1173475" cy="2994907"/>
          </a:xfrm>
          <a:prstGeom prst="curvedConnector3">
            <a:avLst>
              <a:gd name="adj1" fmla="val 85768"/>
            </a:avLst>
          </a:prstGeom>
          <a:noFill/>
          <a:ln w="28575">
            <a:solidFill>
              <a:srgbClr val="3333FF"/>
            </a:solidFill>
            <a:round/>
            <a:headEnd/>
            <a:tailEnd type="triangle" w="med" len="med"/>
          </a:ln>
        </p:spPr>
      </p:cxnSp>
      <p:sp>
        <p:nvSpPr>
          <p:cNvPr id="169009" name="Oval 49"/>
          <p:cNvSpPr>
            <a:spLocks noChangeArrowheads="1"/>
          </p:cNvSpPr>
          <p:nvPr/>
        </p:nvSpPr>
        <p:spPr bwMode="auto">
          <a:xfrm rot="-5400000">
            <a:off x="5514182" y="3807619"/>
            <a:ext cx="512762" cy="279400"/>
          </a:xfrm>
          <a:prstGeom prst="ellips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" name="Group 50"/>
          <p:cNvGrpSpPr>
            <a:grpSpLocks/>
          </p:cNvGrpSpPr>
          <p:nvPr/>
        </p:nvGrpSpPr>
        <p:grpSpPr bwMode="auto">
          <a:xfrm rot="-5400000">
            <a:off x="4652963" y="5162550"/>
            <a:ext cx="1476375" cy="314325"/>
            <a:chOff x="3858" y="3691"/>
            <a:chExt cx="1120" cy="238"/>
          </a:xfrm>
        </p:grpSpPr>
        <p:sp>
          <p:nvSpPr>
            <p:cNvPr id="16435" name="Rectangle 51"/>
            <p:cNvSpPr>
              <a:spLocks noChangeArrowheads="1"/>
            </p:cNvSpPr>
            <p:nvPr/>
          </p:nvSpPr>
          <p:spPr bwMode="auto">
            <a:xfrm>
              <a:off x="3858" y="3695"/>
              <a:ext cx="1120" cy="210"/>
            </a:xfrm>
            <a:prstGeom prst="rect">
              <a:avLst/>
            </a:prstGeom>
            <a:solidFill>
              <a:srgbClr val="C1CE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29598" tIns="14539" rIns="29598" bIns="14539">
              <a:spAutoFit/>
            </a:bodyPr>
            <a:lstStyle/>
            <a:p>
              <a:endParaRPr lang="en-GB"/>
            </a:p>
          </p:txBody>
        </p:sp>
        <p:sp>
          <p:nvSpPr>
            <p:cNvPr id="16436" name="Rectangle 52"/>
            <p:cNvSpPr>
              <a:spLocks noChangeArrowheads="1"/>
            </p:cNvSpPr>
            <p:nvPr/>
          </p:nvSpPr>
          <p:spPr bwMode="auto">
            <a:xfrm>
              <a:off x="3999" y="3749"/>
              <a:ext cx="804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25524" tIns="12538" rIns="25524" bIns="12538">
              <a:spAutoFit/>
            </a:bodyPr>
            <a:lstStyle/>
            <a:p>
              <a:pPr defTabSz="593725"/>
              <a:r>
                <a:rPr lang="en-GB" sz="1400" b="1">
                  <a:latin typeface="Arial" charset="0"/>
                </a:rPr>
                <a:t>  T 5</a:t>
              </a:r>
              <a:r>
                <a:rPr lang="en-GB" sz="800" b="1">
                  <a:latin typeface="Arial" charset="0"/>
                </a:rPr>
                <a:t> </a:t>
              </a:r>
              <a:r>
                <a:rPr lang="en-GB" sz="1400" b="1">
                  <a:latin typeface="Arial" charset="0"/>
                </a:rPr>
                <a:t>7 6</a:t>
              </a:r>
              <a:r>
                <a:rPr lang="en-GB" sz="800" b="1">
                  <a:latin typeface="Arial" charset="0"/>
                </a:rPr>
                <a:t> </a:t>
              </a:r>
              <a:r>
                <a:rPr lang="en-GB" sz="1400" b="1">
                  <a:latin typeface="Arial" charset="0"/>
                </a:rPr>
                <a:t>3</a:t>
              </a:r>
              <a:r>
                <a:rPr lang="en-GB" sz="800" b="1">
                  <a:latin typeface="Arial" charset="0"/>
                </a:rPr>
                <a:t> </a:t>
              </a:r>
              <a:r>
                <a:rPr lang="en-GB" sz="1400" b="1">
                  <a:latin typeface="Arial" charset="0"/>
                </a:rPr>
                <a:t>1</a:t>
              </a:r>
              <a:r>
                <a:rPr lang="en-GB" sz="800" b="1">
                  <a:latin typeface="Arial" charset="0"/>
                </a:rPr>
                <a:t> </a:t>
              </a:r>
              <a:r>
                <a:rPr lang="en-GB" sz="1400" b="1">
                  <a:latin typeface="Arial" charset="0"/>
                </a:rPr>
                <a:t>8</a:t>
              </a:r>
            </a:p>
          </p:txBody>
        </p:sp>
        <p:sp>
          <p:nvSpPr>
            <p:cNvPr id="16437" name="Text Box 53"/>
            <p:cNvSpPr txBox="1">
              <a:spLocks noChangeArrowheads="1"/>
            </p:cNvSpPr>
            <p:nvPr/>
          </p:nvSpPr>
          <p:spPr bwMode="auto">
            <a:xfrm>
              <a:off x="4082" y="3691"/>
              <a:ext cx="721" cy="1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25524" tIns="12538" rIns="25524" bIns="12538">
              <a:spAutoFit/>
            </a:bodyPr>
            <a:lstStyle/>
            <a:p>
              <a:pPr defTabSz="593725"/>
              <a:r>
                <a:rPr lang="en-GB" sz="800" b="1">
                  <a:solidFill>
                    <a:srgbClr val="000099"/>
                  </a:solidFill>
                  <a:latin typeface="Arial Narrow" pitchFamily="34" charset="0"/>
                </a:rPr>
                <a:t>SAMPLE TUBE LABEL</a:t>
              </a:r>
            </a:p>
          </p:txBody>
        </p:sp>
      </p:grpSp>
      <p:sp>
        <p:nvSpPr>
          <p:cNvPr id="169014" name="Oval 54"/>
          <p:cNvSpPr>
            <a:spLocks noChangeArrowheads="1"/>
          </p:cNvSpPr>
          <p:nvPr/>
        </p:nvSpPr>
        <p:spPr bwMode="auto">
          <a:xfrm rot="-5400000">
            <a:off x="4557713" y="5173663"/>
            <a:ext cx="1668462" cy="284162"/>
          </a:xfrm>
          <a:prstGeom prst="ellips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cxnSp>
        <p:nvCxnSpPr>
          <p:cNvPr id="72" name="AutoShape 48"/>
          <p:cNvCxnSpPr>
            <a:cxnSpLocks noChangeShapeType="1"/>
            <a:stCxn id="169004" idx="1"/>
            <a:endCxn id="168993" idx="1"/>
          </p:cNvCxnSpPr>
          <p:nvPr/>
        </p:nvCxnSpPr>
        <p:spPr bwMode="auto">
          <a:xfrm rot="10800000" flipV="1">
            <a:off x="819801" y="3029350"/>
            <a:ext cx="7249940" cy="43910"/>
          </a:xfrm>
          <a:prstGeom prst="curvedConnector4">
            <a:avLst>
              <a:gd name="adj1" fmla="val 54299"/>
              <a:gd name="adj2" fmla="val 2993228"/>
            </a:avLst>
          </a:prstGeom>
          <a:noFill/>
          <a:ln w="28575">
            <a:solidFill>
              <a:srgbClr val="3333FF"/>
            </a:solidFill>
            <a:round/>
            <a:headEnd/>
            <a:tailEnd type="triangle" w="med" len="med"/>
          </a:ln>
        </p:spPr>
      </p:cxnSp>
      <p:grpSp>
        <p:nvGrpSpPr>
          <p:cNvPr id="59" name="Group 58"/>
          <p:cNvGrpSpPr/>
          <p:nvPr/>
        </p:nvGrpSpPr>
        <p:grpSpPr>
          <a:xfrm>
            <a:off x="5508625" y="660400"/>
            <a:ext cx="3181350" cy="2017816"/>
            <a:chOff x="5508625" y="660400"/>
            <a:chExt cx="3181350" cy="2017816"/>
          </a:xfrm>
        </p:grpSpPr>
        <p:sp>
          <p:nvSpPr>
            <p:cNvPr id="57" name="Text Box 69"/>
            <p:cNvSpPr txBox="1">
              <a:spLocks noChangeArrowheads="1"/>
            </p:cNvSpPr>
            <p:nvPr/>
          </p:nvSpPr>
          <p:spPr bwMode="auto">
            <a:xfrm>
              <a:off x="5508625" y="660400"/>
              <a:ext cx="3181350" cy="1558925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GB" sz="1600" b="1" dirty="0">
                  <a:latin typeface="Arial" charset="0"/>
                </a:rPr>
                <a:t>Include time sample taken on form, otherwise Lab IT system automatically defaults to 00.01hr that day, thereby reducing time available for use in matching blood.</a:t>
              </a:r>
            </a:p>
          </p:txBody>
        </p:sp>
        <p:sp>
          <p:nvSpPr>
            <p:cNvPr id="58" name="AutoShape 70"/>
            <p:cNvSpPr>
              <a:spLocks noChangeArrowheads="1"/>
            </p:cNvSpPr>
            <p:nvPr/>
          </p:nvSpPr>
          <p:spPr bwMode="auto">
            <a:xfrm rot="8163408">
              <a:off x="7266667" y="2290807"/>
              <a:ext cx="1123303" cy="387409"/>
            </a:xfrm>
            <a:prstGeom prst="rightArrow">
              <a:avLst>
                <a:gd name="adj1" fmla="val 40870"/>
                <a:gd name="adj2" fmla="val 69287"/>
              </a:avLst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8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8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8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68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68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7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8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8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8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8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8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8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8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68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8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68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10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68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5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68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68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68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30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68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4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69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50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69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68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68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168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168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168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168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168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69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69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69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69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169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0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"/>
                            </p:stCondLst>
                            <p:childTnLst>
                              <p:par>
                                <p:cTn id="162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169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8" dur="500"/>
                                        <p:tgtEl>
                                          <p:spTgt spid="169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6000"/>
                            </p:stCondLst>
                            <p:childTnLst>
                              <p:par>
                                <p:cTn id="1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7000"/>
                            </p:stCondLst>
                            <p:childTnLst>
                              <p:par>
                                <p:cTn id="1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168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6" grpId="0"/>
      <p:bldP spid="168967" grpId="0"/>
      <p:bldP spid="168968" grpId="0"/>
      <p:bldP spid="168969" grpId="0"/>
      <p:bldP spid="168970" grpId="0" animBg="1"/>
      <p:bldP spid="168971" grpId="0" animBg="1"/>
      <p:bldP spid="168973" grpId="0"/>
      <p:bldP spid="168974" grpId="0"/>
      <p:bldP spid="168975" grpId="0"/>
      <p:bldP spid="168976" grpId="0"/>
      <p:bldP spid="168977" grpId="0"/>
      <p:bldP spid="168978" grpId="0"/>
      <p:bldP spid="168987" grpId="0" animBg="1"/>
      <p:bldP spid="168991" grpId="0" animBg="1"/>
      <p:bldP spid="168992" grpId="0" animBg="1"/>
      <p:bldP spid="168993" grpId="0" animBg="1"/>
      <p:bldP spid="168994" grpId="0" animBg="1" autoUpdateAnimBg="0"/>
      <p:bldP spid="168997" grpId="0" animBg="1"/>
      <p:bldP spid="168998" grpId="0" animBg="1"/>
      <p:bldP spid="168999" grpId="0" animBg="1" autoUpdateAnimBg="0"/>
      <p:bldP spid="169002" grpId="0" animBg="1"/>
      <p:bldP spid="169003" grpId="0" animBg="1" autoUpdateAnimBg="0"/>
      <p:bldP spid="169004" grpId="0" animBg="1"/>
      <p:bldP spid="169006" grpId="0" animBg="1"/>
      <p:bldP spid="169007" grpId="0" animBg="1"/>
      <p:bldP spid="169009" grpId="0" animBg="1"/>
      <p:bldP spid="1690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3246075" y="312783"/>
            <a:ext cx="2647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="1" u="sng" dirty="0">
                <a:latin typeface="Arial" charset="0"/>
              </a:rPr>
              <a:t>“Unknown” Casualties</a:t>
            </a:r>
          </a:p>
        </p:txBody>
      </p:sp>
      <p:sp>
        <p:nvSpPr>
          <p:cNvPr id="94213" name="Text Box 5"/>
          <p:cNvSpPr txBox="1">
            <a:spLocks noChangeArrowheads="1"/>
          </p:cNvSpPr>
          <p:nvPr/>
        </p:nvSpPr>
        <p:spPr bwMode="auto">
          <a:xfrm>
            <a:off x="471488" y="869950"/>
            <a:ext cx="81739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="1" dirty="0">
                <a:latin typeface="Arial" charset="0"/>
              </a:rPr>
              <a:t>Temporary Hospital (TH) </a:t>
            </a:r>
            <a:r>
              <a:rPr lang="en-GB" sz="1800" b="1" dirty="0" smtClean="0">
                <a:latin typeface="Arial" charset="0"/>
              </a:rPr>
              <a:t>or Major Incident (MI) numbers </a:t>
            </a:r>
            <a:r>
              <a:rPr lang="en-GB" sz="1800" b="1" dirty="0">
                <a:latin typeface="Arial" charset="0"/>
              </a:rPr>
              <a:t>allocated in A&amp;E </a:t>
            </a:r>
            <a:endParaRPr lang="en-GB" sz="1200" b="1" dirty="0">
              <a:latin typeface="Arial" charset="0"/>
            </a:endParaRPr>
          </a:p>
        </p:txBody>
      </p:sp>
      <p:sp>
        <p:nvSpPr>
          <p:cNvPr id="94214" name="Text Box 6"/>
          <p:cNvSpPr txBox="1">
            <a:spLocks noChangeArrowheads="1"/>
          </p:cNvSpPr>
          <p:nvPr/>
        </p:nvSpPr>
        <p:spPr bwMode="auto">
          <a:xfrm>
            <a:off x="471488" y="1371600"/>
            <a:ext cx="5607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="1">
                <a:latin typeface="Arial" charset="0"/>
              </a:rPr>
              <a:t>Replace the name / DoB / CHI on sample and form</a:t>
            </a:r>
          </a:p>
        </p:txBody>
      </p:sp>
      <p:sp>
        <p:nvSpPr>
          <p:cNvPr id="94215" name="Text Box 7"/>
          <p:cNvSpPr txBox="1">
            <a:spLocks noChangeArrowheads="1"/>
          </p:cNvSpPr>
          <p:nvPr/>
        </p:nvSpPr>
        <p:spPr bwMode="auto">
          <a:xfrm>
            <a:off x="471488" y="2016125"/>
            <a:ext cx="8083550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="1" u="sng">
                <a:latin typeface="Arial" charset="0"/>
              </a:rPr>
              <a:t>Additional</a:t>
            </a:r>
            <a:r>
              <a:rPr lang="en-GB" sz="1800" b="1">
                <a:latin typeface="Arial" charset="0"/>
              </a:rPr>
              <a:t> information for </a:t>
            </a:r>
            <a:r>
              <a:rPr lang="en-GB" sz="1800" b="1">
                <a:solidFill>
                  <a:schemeClr val="accent2"/>
                </a:solidFill>
                <a:latin typeface="Arial" charset="0"/>
              </a:rPr>
              <a:t>Transfusion</a:t>
            </a:r>
            <a:r>
              <a:rPr lang="en-GB" sz="1800" b="1">
                <a:latin typeface="Arial" charset="0"/>
              </a:rPr>
              <a:t> samples :-</a:t>
            </a:r>
          </a:p>
          <a:p>
            <a:endParaRPr lang="en-GB" sz="1800" b="1">
              <a:latin typeface="Arial" charset="0"/>
            </a:endParaRPr>
          </a:p>
          <a:p>
            <a:r>
              <a:rPr lang="en-GB" sz="1800" b="1">
                <a:latin typeface="Arial" charset="0"/>
              </a:rPr>
              <a:t>	Gender</a:t>
            </a:r>
          </a:p>
          <a:p>
            <a:endParaRPr lang="en-GB" sz="1800" b="1">
              <a:latin typeface="Arial" charset="0"/>
            </a:endParaRPr>
          </a:p>
          <a:p>
            <a:r>
              <a:rPr lang="en-GB" sz="1800" b="1">
                <a:latin typeface="Arial" charset="0"/>
              </a:rPr>
              <a:t>	Approximate age range – e.g. “10-20”, “60-70”</a:t>
            </a:r>
          </a:p>
          <a:p>
            <a:endParaRPr lang="en-GB" sz="1800" b="1">
              <a:latin typeface="Arial" charset="0"/>
            </a:endParaRPr>
          </a:p>
          <a:p>
            <a:r>
              <a:rPr lang="en-GB" sz="1800" b="1">
                <a:latin typeface="Arial" charset="0"/>
              </a:rPr>
              <a:t>Reasons :-</a:t>
            </a:r>
          </a:p>
          <a:p>
            <a:endParaRPr lang="en-GB" sz="1800" b="1">
              <a:latin typeface="Arial" charset="0"/>
            </a:endParaRPr>
          </a:p>
          <a:p>
            <a:r>
              <a:rPr lang="en-GB" sz="1800" b="1">
                <a:latin typeface="Arial" charset="0"/>
              </a:rPr>
              <a:t>	Rhesus D negative RBC available, but in limited supply </a:t>
            </a:r>
          </a:p>
          <a:p>
            <a:r>
              <a:rPr lang="en-GB" sz="1800" b="1">
                <a:latin typeface="Arial" charset="0"/>
              </a:rPr>
              <a:t>	(~15% donor population) so BMS need to prioritise.</a:t>
            </a:r>
          </a:p>
          <a:p>
            <a:endParaRPr lang="en-GB" sz="1800" b="1">
              <a:latin typeface="Arial" charset="0"/>
            </a:endParaRPr>
          </a:p>
          <a:p>
            <a:r>
              <a:rPr lang="en-GB" sz="1800" b="1">
                <a:latin typeface="Arial" charset="0"/>
              </a:rPr>
              <a:t>	Those born after 01/01/96 not exposed to vCJD via foodchain</a:t>
            </a:r>
          </a:p>
          <a:p>
            <a:r>
              <a:rPr lang="en-GB" sz="1800" b="1">
                <a:latin typeface="Arial" charset="0"/>
              </a:rPr>
              <a:t>	UK policy to supply FFP from low risk country for such patients.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4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4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94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4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942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942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942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942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942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942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2" grpId="0" autoUpdateAnimBg="0"/>
      <p:bldP spid="94213" grpId="0"/>
      <p:bldP spid="94214" grpId="0" autoUpdateAnimBg="0"/>
      <p:bldP spid="94215" grpId="0" uiExpand="1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95275" y="287384"/>
            <a:ext cx="8848725" cy="621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GB" sz="1600" b="1" u="sng" dirty="0" smtClean="0">
                <a:latin typeface="Arial" pitchFamily="34" charset="0"/>
                <a:cs typeface="Arial" pitchFamily="34" charset="0"/>
              </a:rPr>
              <a:t>“Second Sample” Pre-Transfusion Requirement</a:t>
            </a:r>
            <a:endParaRPr lang="en-GB" sz="1600" b="1" dirty="0" smtClean="0">
              <a:latin typeface="Arial" pitchFamily="34" charset="0"/>
              <a:cs typeface="Arial" pitchFamily="34" charset="0"/>
            </a:endParaRPr>
          </a:p>
          <a:p>
            <a:endParaRPr lang="en-GB" sz="1600" u="sng" dirty="0" smtClean="0">
              <a:latin typeface="Arial" pitchFamily="34" charset="0"/>
              <a:cs typeface="Arial" pitchFamily="34" charset="0"/>
            </a:endParaRPr>
          </a:p>
          <a:p>
            <a:r>
              <a:rPr lang="en-GB" sz="1600" dirty="0" smtClean="0">
                <a:latin typeface="Arial" pitchFamily="34" charset="0"/>
                <a:cs typeface="Arial" pitchFamily="34" charset="0"/>
              </a:rPr>
              <a:t>Applies to </a:t>
            </a:r>
            <a:r>
              <a:rPr lang="en-GB" sz="16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non-urgent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GB" sz="16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first time</a:t>
            </a:r>
            <a:r>
              <a:rPr lang="en-GB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blood component requests (national).</a:t>
            </a:r>
          </a:p>
          <a:p>
            <a:r>
              <a:rPr lang="en-GB" sz="1600" dirty="0" smtClean="0">
                <a:latin typeface="Arial" pitchFamily="34" charset="0"/>
                <a:cs typeface="Arial" pitchFamily="34" charset="0"/>
              </a:rPr>
              <a:t> </a:t>
            </a:r>
          </a:p>
          <a:p>
            <a:r>
              <a:rPr lang="en-GB" sz="1600" dirty="0" smtClean="0">
                <a:latin typeface="Arial" pitchFamily="34" charset="0"/>
                <a:cs typeface="Arial" pitchFamily="34" charset="0"/>
              </a:rPr>
              <a:t>BCSH 2012 Guidelines – safer transfusion by reducing wrong blood in tube incidents.</a:t>
            </a:r>
          </a:p>
          <a:p>
            <a:r>
              <a:rPr lang="en-GB" sz="1600" dirty="0" smtClean="0">
                <a:latin typeface="Arial" pitchFamily="34" charset="0"/>
                <a:cs typeface="Arial" pitchFamily="34" charset="0"/>
              </a:rPr>
              <a:t> </a:t>
            </a:r>
          </a:p>
          <a:p>
            <a:r>
              <a:rPr lang="en-GB" sz="1600" u="sng" dirty="0" smtClean="0">
                <a:latin typeface="Arial" pitchFamily="34" charset="0"/>
                <a:cs typeface="Arial" pitchFamily="34" charset="0"/>
              </a:rPr>
              <a:t>Does not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 apply to :-</a:t>
            </a:r>
          </a:p>
          <a:p>
            <a:pPr marL="180975" lvl="0" indent="-180975">
              <a:buFont typeface="Arial" pitchFamily="34" charset="0"/>
              <a:buChar char="•"/>
            </a:pPr>
            <a:r>
              <a:rPr lang="en-GB" sz="1600" dirty="0" smtClean="0">
                <a:latin typeface="Arial" pitchFamily="34" charset="0"/>
                <a:cs typeface="Arial" pitchFamily="34" charset="0"/>
              </a:rPr>
              <a:t>urgent blood requests</a:t>
            </a:r>
          </a:p>
          <a:p>
            <a:pPr marL="180975" lvl="0" indent="-180975">
              <a:buFont typeface="Arial" pitchFamily="34" charset="0"/>
              <a:buChar char="•"/>
            </a:pPr>
            <a:r>
              <a:rPr lang="en-GB" sz="1600" dirty="0" smtClean="0">
                <a:latin typeface="Arial" pitchFamily="34" charset="0"/>
                <a:cs typeface="Arial" pitchFamily="34" charset="0"/>
              </a:rPr>
              <a:t>requests for infants up to 12 months of age</a:t>
            </a:r>
          </a:p>
          <a:p>
            <a:pPr marL="180975" lvl="0" indent="-180975">
              <a:buFont typeface="Arial" pitchFamily="34" charset="0"/>
              <a:buChar char="•"/>
            </a:pPr>
            <a:r>
              <a:rPr lang="en-GB" sz="1600" dirty="0" smtClean="0">
                <a:latin typeface="Arial" pitchFamily="34" charset="0"/>
                <a:cs typeface="Arial" pitchFamily="34" charset="0"/>
              </a:rPr>
              <a:t>requests for patients whose blood group is already known to the Laboratory.</a:t>
            </a:r>
          </a:p>
          <a:p>
            <a:r>
              <a:rPr lang="en-GB" sz="1600" dirty="0" smtClean="0">
                <a:latin typeface="Arial" pitchFamily="34" charset="0"/>
                <a:cs typeface="Arial" pitchFamily="34" charset="0"/>
              </a:rPr>
              <a:t> </a:t>
            </a:r>
          </a:p>
          <a:p>
            <a:r>
              <a:rPr lang="en-GB" sz="1600" dirty="0" smtClean="0">
                <a:latin typeface="Arial" pitchFamily="34" charset="0"/>
                <a:cs typeface="Arial" pitchFamily="34" charset="0"/>
              </a:rPr>
              <a:t>If the Laboratory receive a </a:t>
            </a:r>
            <a:r>
              <a:rPr lang="en-GB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non-urgent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r>
              <a:rPr lang="en-GB" sz="1600" dirty="0" smtClean="0">
                <a:latin typeface="Arial" pitchFamily="34" charset="0"/>
                <a:cs typeface="Arial" pitchFamily="34" charset="0"/>
              </a:rPr>
              <a:t>pre-transfusion sample from a patient  :-</a:t>
            </a:r>
          </a:p>
          <a:p>
            <a:endParaRPr lang="en-GB" sz="1600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buFont typeface="Arial" pitchFamily="34" charset="0"/>
              <a:buChar char="•"/>
            </a:pPr>
            <a:r>
              <a:rPr lang="en-GB" sz="1600" dirty="0" smtClean="0">
                <a:latin typeface="Arial" pitchFamily="34" charset="0"/>
                <a:cs typeface="Arial" pitchFamily="34" charset="0"/>
              </a:rPr>
              <a:t>over the age of 12 months, 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en-GB" sz="1600" dirty="0" smtClean="0">
                <a:latin typeface="Arial" pitchFamily="34" charset="0"/>
                <a:cs typeface="Arial" pitchFamily="34" charset="0"/>
              </a:rPr>
              <a:t>with no prior blood group record, </a:t>
            </a:r>
          </a:p>
          <a:p>
            <a:endParaRPr lang="en-GB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GB" sz="1600" dirty="0" smtClean="0">
                <a:latin typeface="Arial" pitchFamily="34" charset="0"/>
                <a:cs typeface="Arial" pitchFamily="34" charset="0"/>
              </a:rPr>
              <a:t>we will </a:t>
            </a:r>
            <a:r>
              <a:rPr lang="en-GB" sz="1600" i="1" dirty="0" smtClean="0">
                <a:latin typeface="Arial" pitchFamily="34" charset="0"/>
                <a:cs typeface="Arial" pitchFamily="34" charset="0"/>
              </a:rPr>
              <a:t>contact the requester 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to inform you </a:t>
            </a:r>
          </a:p>
          <a:p>
            <a:r>
              <a:rPr lang="en-GB" sz="1600" dirty="0" smtClean="0">
                <a:latin typeface="Arial" pitchFamily="34" charset="0"/>
                <a:cs typeface="Arial" pitchFamily="34" charset="0"/>
              </a:rPr>
              <a:t>that a second sample will be required </a:t>
            </a:r>
          </a:p>
          <a:p>
            <a:r>
              <a:rPr lang="en-GB" sz="1600" dirty="0" smtClean="0">
                <a:latin typeface="Arial" pitchFamily="34" charset="0"/>
                <a:cs typeface="Arial" pitchFamily="34" charset="0"/>
              </a:rPr>
              <a:t>(to confirm the patient’s ABO group) </a:t>
            </a:r>
          </a:p>
          <a:p>
            <a:r>
              <a:rPr lang="en-GB" sz="1600" dirty="0" smtClean="0">
                <a:latin typeface="Arial" pitchFamily="34" charset="0"/>
                <a:cs typeface="Arial" pitchFamily="34" charset="0"/>
              </a:rPr>
              <a:t>before blood will be issued.</a:t>
            </a:r>
          </a:p>
          <a:p>
            <a:endParaRPr lang="en-GB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GB" sz="1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GB" sz="1600" b="1" dirty="0" smtClean="0">
                <a:latin typeface="Arial" pitchFamily="34" charset="0"/>
                <a:cs typeface="Arial" pitchFamily="34" charset="0"/>
              </a:rPr>
              <a:t>TAKING 2 SAMPLES AT THE SAME TIME </a:t>
            </a:r>
          </a:p>
          <a:p>
            <a:r>
              <a:rPr lang="en-GB" sz="1600" b="1" dirty="0" smtClean="0">
                <a:latin typeface="Arial" pitchFamily="34" charset="0"/>
                <a:cs typeface="Arial" pitchFamily="34" charset="0"/>
              </a:rPr>
              <a:t>      NEGATES THE SAFETY MEASURE</a:t>
            </a:r>
          </a:p>
          <a:p>
            <a:r>
              <a:rPr lang="en-GB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	PLEASE DO NOT DO IT</a:t>
            </a:r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 cstate="print"/>
          <a:srcRect l="35469" t="23242" r="33594" b="19824"/>
          <a:stretch>
            <a:fillRect/>
          </a:stretch>
        </p:blipFill>
        <p:spPr bwMode="auto">
          <a:xfrm>
            <a:off x="5458419" y="2873828"/>
            <a:ext cx="2589933" cy="3812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2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000"/>
                                        <p:tgtEl>
                                          <p:spTgt spid="2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/>
          <a:srcRect l="7375" t="11136" r="6785" b="7928"/>
          <a:stretch>
            <a:fillRect/>
          </a:stretch>
        </p:blipFill>
        <p:spPr bwMode="auto">
          <a:xfrm>
            <a:off x="533401" y="485776"/>
            <a:ext cx="8086724" cy="60997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79788" y="191316"/>
            <a:ext cx="81915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GB" sz="1400" b="1" u="sng" dirty="0" smtClean="0">
                <a:latin typeface="Arial" pitchFamily="34" charset="0"/>
                <a:cs typeface="Arial" pitchFamily="34" charset="0"/>
              </a:rPr>
              <a:t>“Second Sample” Pre-Transfusion Requirement</a:t>
            </a:r>
            <a:endParaRPr lang="en-GB" sz="14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00027" y="1390649"/>
          <a:ext cx="8734423" cy="3990626"/>
        </p:xfrm>
        <a:graphic>
          <a:graphicData uri="http://schemas.openxmlformats.org/drawingml/2006/table">
            <a:tbl>
              <a:tblPr/>
              <a:tblGrid>
                <a:gridCol w="1257299"/>
                <a:gridCol w="1390650"/>
                <a:gridCol w="876300"/>
                <a:gridCol w="2133600"/>
                <a:gridCol w="3076574"/>
              </a:tblGrid>
              <a:tr h="2044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latin typeface="Arial"/>
                          <a:ea typeface="Calibri"/>
                          <a:cs typeface="Times New Roman"/>
                        </a:rPr>
                        <a:t>Need for Transfusion</a:t>
                      </a:r>
                      <a:endParaRPr lang="en-GB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35" marR="44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"/>
                          <a:ea typeface="Calibri"/>
                          <a:cs typeface="Times New Roman"/>
                        </a:rPr>
                        <a:t>Patient sample status</a:t>
                      </a:r>
                      <a:endParaRPr lang="en-GB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35" marR="44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latin typeface="Arial"/>
                          <a:ea typeface="Calibri"/>
                          <a:cs typeface="Times New Roman"/>
                        </a:rPr>
                        <a:t>Time </a:t>
                      </a:r>
                      <a:endParaRPr lang="en-GB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35" marR="44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"/>
                          <a:ea typeface="Calibri"/>
                          <a:cs typeface="Times New Roman"/>
                        </a:rPr>
                        <a:t>Red cells </a:t>
                      </a:r>
                      <a:endParaRPr lang="en-GB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35" marR="44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latin typeface="Arial"/>
                          <a:ea typeface="Calibri"/>
                          <a:cs typeface="Times New Roman"/>
                        </a:rPr>
                        <a:t>Comment </a:t>
                      </a:r>
                      <a:endParaRPr lang="en-GB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35" marR="44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1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"/>
                          <a:ea typeface="Calibri"/>
                          <a:cs typeface="Times New Roman"/>
                        </a:rPr>
                        <a:t>Immediate</a:t>
                      </a:r>
                      <a:endParaRPr lang="en-GB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35" marR="44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latin typeface="Arial"/>
                          <a:ea typeface="Calibri"/>
                          <a:cs typeface="Times New Roman"/>
                        </a:rPr>
                        <a:t>No current sample</a:t>
                      </a:r>
                      <a:endParaRPr lang="en-GB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35" marR="44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latin typeface="Arial"/>
                          <a:ea typeface="Calibri"/>
                          <a:cs typeface="Times New Roman"/>
                        </a:rPr>
                        <a:t>0 </a:t>
                      </a:r>
                      <a:r>
                        <a:rPr lang="en-GB" sz="1200" b="1" dirty="0" err="1">
                          <a:latin typeface="Arial"/>
                          <a:ea typeface="Calibri"/>
                          <a:cs typeface="Times New Roman"/>
                        </a:rPr>
                        <a:t>mins</a:t>
                      </a:r>
                      <a:endParaRPr lang="en-GB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35" marR="44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latin typeface="Arial"/>
                          <a:ea typeface="Calibri"/>
                          <a:cs typeface="Times New Roman"/>
                        </a:rPr>
                        <a:t>Emergency Blood - group </a:t>
                      </a:r>
                      <a:r>
                        <a:rPr lang="en-GB" sz="1200" dirty="0">
                          <a:latin typeface="Arial"/>
                          <a:ea typeface="Calibri"/>
                          <a:cs typeface="Times New Roman"/>
                        </a:rPr>
                        <a:t>O </a:t>
                      </a:r>
                      <a:r>
                        <a:rPr lang="en-GB" sz="1200" dirty="0" smtClean="0">
                          <a:latin typeface="Arial"/>
                          <a:ea typeface="Calibri"/>
                          <a:cs typeface="Times New Roman"/>
                        </a:rPr>
                        <a:t>unmatched</a:t>
                      </a:r>
                      <a:endParaRPr lang="en-GB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35" marR="44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latin typeface="Arial"/>
                          <a:ea typeface="Calibri"/>
                          <a:cs typeface="Times New Roman"/>
                        </a:rPr>
                        <a:t>Ensure T number sample taken </a:t>
                      </a:r>
                      <a:r>
                        <a:rPr lang="en-GB" sz="1200" b="1" dirty="0">
                          <a:latin typeface="Arial"/>
                          <a:ea typeface="Calibri"/>
                          <a:cs typeface="Times New Roman"/>
                        </a:rPr>
                        <a:t>before</a:t>
                      </a:r>
                      <a:r>
                        <a:rPr lang="en-GB" sz="1200" dirty="0">
                          <a:latin typeface="Arial"/>
                          <a:ea typeface="Calibri"/>
                          <a:cs typeface="Times New Roman"/>
                        </a:rPr>
                        <a:t> transfusion commences</a:t>
                      </a:r>
                      <a:endParaRPr lang="en-GB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35" marR="44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018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latin typeface="Arial"/>
                          <a:ea typeface="Calibri"/>
                          <a:cs typeface="Times New Roman"/>
                        </a:rPr>
                        <a:t>Urgent</a:t>
                      </a:r>
                      <a:endParaRPr lang="en-GB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35" marR="44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smtClean="0">
                          <a:latin typeface="Arial"/>
                          <a:ea typeface="Calibri"/>
                          <a:cs typeface="Times New Roman"/>
                        </a:rPr>
                        <a:t>≥ </a:t>
                      </a:r>
                      <a:r>
                        <a:rPr lang="en-GB" sz="1200" dirty="0">
                          <a:latin typeface="Arial"/>
                          <a:ea typeface="Calibri"/>
                          <a:cs typeface="Times New Roman"/>
                        </a:rPr>
                        <a:t>1 current sample sent to Laboratory </a:t>
                      </a:r>
                      <a:endParaRPr lang="en-GB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35" marR="44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latin typeface="Arial"/>
                          <a:ea typeface="Calibri"/>
                          <a:cs typeface="Times New Roman"/>
                        </a:rPr>
                        <a:t>10-15 </a:t>
                      </a:r>
                      <a:r>
                        <a:rPr lang="en-GB" sz="1200" b="1" dirty="0" err="1">
                          <a:latin typeface="Arial"/>
                          <a:ea typeface="Calibri"/>
                          <a:cs typeface="Times New Roman"/>
                        </a:rPr>
                        <a:t>mins</a:t>
                      </a:r>
                      <a:r>
                        <a:rPr lang="en-GB" sz="1200" b="1" dirty="0"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endParaRPr lang="en-GB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35" marR="44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latin typeface="Arial"/>
                          <a:ea typeface="Calibri"/>
                          <a:cs typeface="Times New Roman"/>
                        </a:rPr>
                        <a:t>ABO and </a:t>
                      </a:r>
                      <a:r>
                        <a:rPr lang="en-GB" sz="1200" dirty="0" err="1" smtClean="0">
                          <a:latin typeface="Arial"/>
                          <a:ea typeface="Calibri"/>
                          <a:cs typeface="Times New Roman"/>
                        </a:rPr>
                        <a:t>Rh</a:t>
                      </a:r>
                      <a:r>
                        <a:rPr lang="en-GB" sz="1200" dirty="0" smtClean="0"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GB" sz="1200" dirty="0">
                          <a:latin typeface="Arial"/>
                          <a:ea typeface="Calibri"/>
                          <a:cs typeface="Times New Roman"/>
                        </a:rPr>
                        <a:t>D </a:t>
                      </a:r>
                      <a:r>
                        <a:rPr lang="en-GB" sz="1200" dirty="0" smtClean="0">
                          <a:latin typeface="Arial"/>
                          <a:ea typeface="Calibri"/>
                          <a:cs typeface="Times New Roman"/>
                        </a:rPr>
                        <a:t>compatible</a:t>
                      </a:r>
                      <a:endParaRPr lang="en-GB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latin typeface="Arial"/>
                          <a:ea typeface="Calibri"/>
                          <a:cs typeface="Times New Roman"/>
                        </a:rPr>
                        <a:t>Antibodies not yet excluded.</a:t>
                      </a:r>
                      <a:endParaRPr lang="en-GB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35" marR="44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latin typeface="Arial"/>
                          <a:ea typeface="Calibri"/>
                          <a:cs typeface="Times New Roman"/>
                        </a:rPr>
                        <a:t>Antibody </a:t>
                      </a:r>
                      <a:r>
                        <a:rPr lang="en-GB" sz="1200" dirty="0">
                          <a:latin typeface="Arial"/>
                          <a:ea typeface="Calibri"/>
                          <a:cs typeface="Times New Roman"/>
                        </a:rPr>
                        <a:t>screen and IAT </a:t>
                      </a:r>
                      <a:r>
                        <a:rPr lang="en-GB" sz="1200" dirty="0" err="1">
                          <a:latin typeface="Arial"/>
                          <a:ea typeface="Calibri"/>
                          <a:cs typeface="Times New Roman"/>
                        </a:rPr>
                        <a:t>crossmatch</a:t>
                      </a:r>
                      <a:r>
                        <a:rPr lang="en-GB" sz="1200" dirty="0">
                          <a:latin typeface="Arial"/>
                          <a:ea typeface="Calibri"/>
                          <a:cs typeface="Times New Roman"/>
                        </a:rPr>
                        <a:t> performed retrospectively. </a:t>
                      </a:r>
                      <a:r>
                        <a:rPr lang="en-GB" sz="1200" i="1" dirty="0">
                          <a:latin typeface="Arial"/>
                          <a:ea typeface="Calibri"/>
                          <a:cs typeface="Times New Roman"/>
                        </a:rPr>
                        <a:t>Clinical staff will </a:t>
                      </a:r>
                      <a:r>
                        <a:rPr lang="en-GB" sz="1200" i="1" dirty="0" smtClean="0">
                          <a:latin typeface="Arial"/>
                          <a:ea typeface="Calibri"/>
                          <a:cs typeface="Times New Roman"/>
                        </a:rPr>
                        <a:t>be advised if </a:t>
                      </a:r>
                      <a:r>
                        <a:rPr lang="en-GB" sz="1200" i="1" dirty="0">
                          <a:latin typeface="Arial"/>
                          <a:ea typeface="Calibri"/>
                          <a:cs typeface="Times New Roman"/>
                        </a:rPr>
                        <a:t>results positive. </a:t>
                      </a:r>
                      <a:endParaRPr lang="en-GB" sz="12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35" marR="44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27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latin typeface="Arial"/>
                          <a:ea typeface="Calibri"/>
                          <a:cs typeface="Times New Roman"/>
                        </a:rPr>
                        <a:t>Elective – </a:t>
                      </a:r>
                      <a:r>
                        <a:rPr lang="en-GB" sz="1200" i="1" dirty="0">
                          <a:latin typeface="Arial"/>
                          <a:ea typeface="Calibri"/>
                          <a:cs typeface="Times New Roman"/>
                        </a:rPr>
                        <a:t>patient known to </a:t>
                      </a:r>
                      <a:r>
                        <a:rPr lang="en-GB" sz="1200" i="1" dirty="0" smtClean="0">
                          <a:latin typeface="Arial"/>
                          <a:ea typeface="Calibri"/>
                          <a:cs typeface="Times New Roman"/>
                        </a:rPr>
                        <a:t>Lab  database</a:t>
                      </a:r>
                      <a:endParaRPr lang="en-GB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35" marR="44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latin typeface="Arial"/>
                          <a:ea typeface="Calibri"/>
                          <a:cs typeface="Times New Roman"/>
                        </a:rPr>
                        <a:t>all </a:t>
                      </a:r>
                      <a:r>
                        <a:rPr lang="en-GB" sz="1200" i="1" dirty="0" smtClean="0">
                          <a:latin typeface="Arial"/>
                          <a:ea typeface="Calibri"/>
                          <a:cs typeface="Times New Roman"/>
                        </a:rPr>
                        <a:t>antibody </a:t>
                      </a:r>
                      <a:r>
                        <a:rPr lang="en-GB" sz="1200" i="1" u="sng" dirty="0">
                          <a:latin typeface="Arial"/>
                          <a:ea typeface="Calibri"/>
                          <a:cs typeface="Times New Roman"/>
                        </a:rPr>
                        <a:t>negative</a:t>
                      </a:r>
                      <a:endParaRPr lang="en-GB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35" marR="44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latin typeface="Arial"/>
                          <a:ea typeface="Calibri"/>
                          <a:cs typeface="Times New Roman"/>
                        </a:rPr>
                        <a:t>1 hour</a:t>
                      </a:r>
                      <a:endParaRPr lang="en-GB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35" marR="44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latin typeface="Arial"/>
                          <a:ea typeface="Calibri"/>
                          <a:cs typeface="Times New Roman"/>
                        </a:rPr>
                        <a:t>ABO and </a:t>
                      </a:r>
                      <a:r>
                        <a:rPr lang="en-GB" sz="1200" dirty="0" err="1" smtClean="0">
                          <a:latin typeface="Arial"/>
                          <a:ea typeface="Calibri"/>
                          <a:cs typeface="Times New Roman"/>
                        </a:rPr>
                        <a:t>Rh</a:t>
                      </a:r>
                      <a:r>
                        <a:rPr lang="en-GB" sz="1200" dirty="0" smtClean="0"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GB" sz="1200" dirty="0">
                          <a:latin typeface="Arial"/>
                          <a:ea typeface="Calibri"/>
                          <a:cs typeface="Times New Roman"/>
                        </a:rPr>
                        <a:t>D compatible red cells. Antibodies excluded.</a:t>
                      </a:r>
                      <a:endParaRPr lang="en-GB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35" marR="44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latin typeface="Arial"/>
                          <a:ea typeface="Calibri"/>
                          <a:cs typeface="Times New Roman"/>
                        </a:rPr>
                        <a:t>Electronic issue of  </a:t>
                      </a:r>
                      <a:r>
                        <a:rPr lang="en-GB" sz="1200" dirty="0">
                          <a:latin typeface="Arial"/>
                          <a:ea typeface="Calibri"/>
                          <a:cs typeface="Times New Roman"/>
                        </a:rPr>
                        <a:t>suitable red cells.</a:t>
                      </a:r>
                      <a:endParaRPr lang="en-GB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35" marR="44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223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535" marR="44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latin typeface="Arial"/>
                          <a:ea typeface="Calibri"/>
                          <a:cs typeface="Times New Roman"/>
                        </a:rPr>
                        <a:t>1 current sample </a:t>
                      </a:r>
                      <a:r>
                        <a:rPr lang="en-GB" sz="1200" dirty="0" smtClean="0">
                          <a:latin typeface="Arial"/>
                          <a:ea typeface="Calibri"/>
                          <a:cs typeface="Times New Roman"/>
                        </a:rPr>
                        <a:t> or previous </a:t>
                      </a:r>
                      <a:r>
                        <a:rPr lang="en-GB" sz="1200" i="1" dirty="0" smtClean="0">
                          <a:latin typeface="Arial"/>
                          <a:ea typeface="Calibri"/>
                          <a:cs typeface="Times New Roman"/>
                        </a:rPr>
                        <a:t>antibody </a:t>
                      </a:r>
                      <a:r>
                        <a:rPr lang="en-GB" sz="1200" i="1" u="sng" dirty="0">
                          <a:latin typeface="Arial"/>
                          <a:ea typeface="Calibri"/>
                          <a:cs typeface="Times New Roman"/>
                        </a:rPr>
                        <a:t>positive</a:t>
                      </a:r>
                      <a:endParaRPr lang="en-GB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35" marR="44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latin typeface="Arial"/>
                          <a:ea typeface="Calibri"/>
                          <a:cs typeface="Times New Roman"/>
                        </a:rPr>
                        <a:t>≥ 2 hours *</a:t>
                      </a:r>
                      <a:endParaRPr lang="en-GB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35" marR="44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latin typeface="Arial"/>
                          <a:ea typeface="Calibri"/>
                          <a:cs typeface="Times New Roman"/>
                        </a:rPr>
                        <a:t>ABO and </a:t>
                      </a:r>
                      <a:r>
                        <a:rPr lang="en-GB" sz="1200" dirty="0" err="1" smtClean="0">
                          <a:latin typeface="Arial"/>
                          <a:ea typeface="Calibri"/>
                          <a:cs typeface="Times New Roman"/>
                        </a:rPr>
                        <a:t>Rh</a:t>
                      </a:r>
                      <a:r>
                        <a:rPr lang="en-GB" sz="1200" dirty="0" smtClean="0"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GB" sz="1200" dirty="0">
                          <a:latin typeface="Arial"/>
                          <a:ea typeface="Calibri"/>
                          <a:cs typeface="Times New Roman"/>
                        </a:rPr>
                        <a:t>D compatible red cells, negative by IAT </a:t>
                      </a:r>
                      <a:r>
                        <a:rPr lang="en-GB" sz="1200" dirty="0" err="1">
                          <a:latin typeface="Arial"/>
                          <a:ea typeface="Calibri"/>
                          <a:cs typeface="Times New Roman"/>
                        </a:rPr>
                        <a:t>crossmatch</a:t>
                      </a:r>
                      <a:r>
                        <a:rPr lang="en-GB" sz="1200" dirty="0"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endParaRPr lang="en-GB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35" marR="44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latin typeface="Arial"/>
                          <a:ea typeface="Calibri"/>
                          <a:cs typeface="Times New Roman"/>
                        </a:rPr>
                        <a:t>Antibody identification</a:t>
                      </a:r>
                      <a:r>
                        <a:rPr lang="en-GB" sz="1200" baseline="0" dirty="0" smtClean="0">
                          <a:latin typeface="Arial"/>
                          <a:ea typeface="Calibri"/>
                          <a:cs typeface="Times New Roman"/>
                        </a:rPr>
                        <a:t> may be completed retrospectively.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aseline="0" dirty="0" smtClean="0">
                          <a:latin typeface="Arial"/>
                          <a:ea typeface="Calibri"/>
                          <a:cs typeface="Times New Roman"/>
                        </a:rPr>
                        <a:t>* Mixes of antibodies take longer.</a:t>
                      </a:r>
                      <a:endParaRPr lang="en-GB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35" marR="44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834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"/>
                          <a:ea typeface="Calibri"/>
                          <a:cs typeface="Times New Roman"/>
                        </a:rPr>
                        <a:t>Elective – </a:t>
                      </a:r>
                      <a:r>
                        <a:rPr lang="en-GB" sz="1200" i="1">
                          <a:latin typeface="Arial"/>
                          <a:ea typeface="Calibri"/>
                          <a:cs typeface="Times New Roman"/>
                        </a:rPr>
                        <a:t>new patient</a:t>
                      </a:r>
                      <a:endParaRPr lang="en-GB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35" marR="44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latin typeface="Arial"/>
                          <a:ea typeface="Calibri"/>
                          <a:cs typeface="Times New Roman"/>
                        </a:rPr>
                        <a:t>2 current samples tested and</a:t>
                      </a:r>
                      <a:r>
                        <a:rPr lang="en-GB" sz="1200" i="1" dirty="0">
                          <a:latin typeface="Arial"/>
                          <a:ea typeface="Calibri"/>
                          <a:cs typeface="Times New Roman"/>
                        </a:rPr>
                        <a:t> antibody </a:t>
                      </a:r>
                      <a:r>
                        <a:rPr lang="en-GB" sz="1200" i="1" u="sng" dirty="0">
                          <a:latin typeface="Arial"/>
                          <a:ea typeface="Calibri"/>
                          <a:cs typeface="Times New Roman"/>
                        </a:rPr>
                        <a:t>negative</a:t>
                      </a:r>
                      <a:endParaRPr lang="en-GB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35" marR="44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latin typeface="Arial"/>
                          <a:ea typeface="Calibri"/>
                          <a:cs typeface="Times New Roman"/>
                        </a:rPr>
                        <a:t>1.5 hours approx</a:t>
                      </a:r>
                      <a:r>
                        <a:rPr lang="en-GB" sz="1200" b="1" baseline="30000" dirty="0">
                          <a:latin typeface="Arial"/>
                          <a:ea typeface="Calibri"/>
                          <a:cs typeface="Arial"/>
                          <a:sym typeface="Wingdings"/>
                        </a:rPr>
                        <a:t></a:t>
                      </a:r>
                      <a:endParaRPr lang="en-GB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35" marR="44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latin typeface="Arial"/>
                          <a:ea typeface="Calibri"/>
                          <a:cs typeface="Times New Roman"/>
                        </a:rPr>
                        <a:t>ABO and </a:t>
                      </a:r>
                      <a:r>
                        <a:rPr lang="en-GB" sz="1200" dirty="0" err="1" smtClean="0">
                          <a:latin typeface="Arial"/>
                          <a:ea typeface="Calibri"/>
                          <a:cs typeface="Times New Roman"/>
                        </a:rPr>
                        <a:t>Rh</a:t>
                      </a:r>
                      <a:r>
                        <a:rPr lang="en-GB" sz="1200" dirty="0" smtClean="0"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GB" sz="1200" dirty="0">
                          <a:latin typeface="Arial"/>
                          <a:ea typeface="Calibri"/>
                          <a:cs typeface="Times New Roman"/>
                        </a:rPr>
                        <a:t>D compatible red cells. Antibodies excluded.</a:t>
                      </a:r>
                      <a:endParaRPr lang="en-GB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35" marR="44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latin typeface="Arial"/>
                          <a:ea typeface="Calibri"/>
                          <a:cs typeface="Times New Roman"/>
                        </a:rPr>
                        <a:t>Electronic issue of  suitable red cells.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aseline="30000" dirty="0" smtClean="0">
                          <a:latin typeface="Arial"/>
                          <a:ea typeface="Calibri"/>
                          <a:cs typeface="Arial"/>
                          <a:sym typeface="Wingdings"/>
                        </a:rPr>
                        <a:t></a:t>
                      </a:r>
                      <a:r>
                        <a:rPr lang="en-GB" sz="1200" dirty="0" smtClean="0">
                          <a:latin typeface="Arial"/>
                          <a:ea typeface="Calibri"/>
                          <a:cs typeface="Times New Roman"/>
                        </a:rPr>
                        <a:t>Extra time ~ obtaining 2</a:t>
                      </a:r>
                      <a:r>
                        <a:rPr lang="en-GB" sz="1200" baseline="30000" dirty="0" smtClean="0">
                          <a:latin typeface="Arial"/>
                          <a:ea typeface="Calibri"/>
                          <a:cs typeface="Times New Roman"/>
                        </a:rPr>
                        <a:t>nd</a:t>
                      </a:r>
                      <a:r>
                        <a:rPr lang="en-GB" sz="1200" dirty="0" smtClean="0">
                          <a:latin typeface="Arial"/>
                          <a:ea typeface="Calibri"/>
                          <a:cs typeface="Times New Roman"/>
                        </a:rPr>
                        <a:t> sample.</a:t>
                      </a:r>
                      <a:r>
                        <a:rPr lang="en-GB" sz="1200" baseline="30000" dirty="0" smtClean="0">
                          <a:latin typeface="Arial"/>
                          <a:ea typeface="Calibri"/>
                          <a:cs typeface="Arial"/>
                          <a:sym typeface="Wingdings"/>
                        </a:rPr>
                        <a:t> </a:t>
                      </a:r>
                      <a:endParaRPr lang="en-GB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35" marR="44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27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535" marR="44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"/>
                          <a:ea typeface="Calibri"/>
                          <a:cs typeface="Times New Roman"/>
                        </a:rPr>
                        <a:t>2 current samples tested and</a:t>
                      </a:r>
                      <a:r>
                        <a:rPr lang="en-GB" sz="1200" i="1">
                          <a:latin typeface="Arial"/>
                          <a:ea typeface="Calibri"/>
                          <a:cs typeface="Times New Roman"/>
                        </a:rPr>
                        <a:t> antibody </a:t>
                      </a:r>
                      <a:r>
                        <a:rPr lang="en-GB" sz="1200" i="1" u="sng">
                          <a:latin typeface="Arial"/>
                          <a:ea typeface="Calibri"/>
                          <a:cs typeface="Times New Roman"/>
                        </a:rPr>
                        <a:t>positive</a:t>
                      </a:r>
                      <a:endParaRPr lang="en-GB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35" marR="44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latin typeface="Arial"/>
                          <a:ea typeface="Calibri"/>
                          <a:cs typeface="Times New Roman"/>
                        </a:rPr>
                        <a:t>≥ 2 hours *</a:t>
                      </a:r>
                      <a:endParaRPr lang="en-GB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35" marR="44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latin typeface="Arial"/>
                          <a:ea typeface="Calibri"/>
                          <a:cs typeface="Times New Roman"/>
                        </a:rPr>
                        <a:t>ABO and </a:t>
                      </a:r>
                      <a:r>
                        <a:rPr lang="en-GB" sz="1200" dirty="0" err="1" smtClean="0">
                          <a:latin typeface="Arial"/>
                          <a:ea typeface="Calibri"/>
                          <a:cs typeface="Times New Roman"/>
                        </a:rPr>
                        <a:t>Rh</a:t>
                      </a:r>
                      <a:r>
                        <a:rPr lang="en-GB" sz="1200" dirty="0" smtClean="0"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GB" sz="1200" dirty="0">
                          <a:latin typeface="Arial"/>
                          <a:ea typeface="Calibri"/>
                          <a:cs typeface="Times New Roman"/>
                        </a:rPr>
                        <a:t>D compatible red cells, negative by IAT </a:t>
                      </a:r>
                      <a:r>
                        <a:rPr lang="en-GB" sz="1200" dirty="0" err="1">
                          <a:latin typeface="Arial"/>
                          <a:ea typeface="Calibri"/>
                          <a:cs typeface="Times New Roman"/>
                        </a:rPr>
                        <a:t>crossmatch</a:t>
                      </a:r>
                      <a:r>
                        <a:rPr lang="en-GB" sz="1200" dirty="0">
                          <a:latin typeface="Arial"/>
                          <a:ea typeface="Calibri"/>
                          <a:cs typeface="Times New Roman"/>
                        </a:rPr>
                        <a:t> **</a:t>
                      </a:r>
                      <a:endParaRPr lang="en-GB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35" marR="44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latin typeface="Arial"/>
                          <a:ea typeface="Calibri"/>
                          <a:cs typeface="Times New Roman"/>
                        </a:rPr>
                        <a:t>Antibody identification</a:t>
                      </a:r>
                      <a:r>
                        <a:rPr lang="en-GB" sz="1200" baseline="0" dirty="0" smtClean="0">
                          <a:latin typeface="Arial"/>
                          <a:ea typeface="Calibri"/>
                          <a:cs typeface="Times New Roman"/>
                        </a:rPr>
                        <a:t> may be completed retrospectively.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aseline="0" dirty="0" smtClean="0">
                          <a:latin typeface="Arial"/>
                          <a:ea typeface="Calibri"/>
                          <a:cs typeface="Times New Roman"/>
                        </a:rPr>
                        <a:t>* Mixes of antibodies take longer.</a:t>
                      </a:r>
                      <a:endParaRPr lang="en-GB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35" marR="44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92850" y="204380"/>
            <a:ext cx="81915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GB" sz="1400" b="1" u="sng" dirty="0" smtClean="0">
                <a:latin typeface="Arial" pitchFamily="34" charset="0"/>
                <a:cs typeface="Arial" pitchFamily="34" charset="0"/>
              </a:rPr>
              <a:t>Sample Turnaround Times</a:t>
            </a:r>
            <a:endParaRPr lang="en-GB" sz="1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925" y="314325"/>
            <a:ext cx="606127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u="sng" dirty="0" smtClean="0">
                <a:latin typeface="Arial" pitchFamily="34" charset="0"/>
                <a:cs typeface="Arial" pitchFamily="34" charset="0"/>
              </a:rPr>
              <a:t>Clinical Risk Assessment</a:t>
            </a:r>
            <a:endParaRPr lang="en-GB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en-GB" sz="1400" dirty="0" smtClean="0">
                <a:latin typeface="Arial" pitchFamily="34" charset="0"/>
                <a:cs typeface="Arial" pitchFamily="34" charset="0"/>
              </a:rPr>
              <a:t> Laboratory testing </a:t>
            </a:r>
            <a:r>
              <a:rPr lang="en-GB" sz="1400" u="sng" dirty="0" smtClean="0">
                <a:latin typeface="Arial" pitchFamily="34" charset="0"/>
                <a:cs typeface="Arial" pitchFamily="34" charset="0"/>
              </a:rPr>
              <a:t>prior</a:t>
            </a:r>
            <a:r>
              <a:rPr lang="en-GB" sz="1400" dirty="0" smtClean="0">
                <a:latin typeface="Arial" pitchFamily="34" charset="0"/>
                <a:cs typeface="Arial" pitchFamily="34" charset="0"/>
              </a:rPr>
              <a:t> to provision of red cells for transfusion :-</a:t>
            </a:r>
          </a:p>
          <a:p>
            <a:pPr marL="180975" lvl="0" indent="-180975">
              <a:buFont typeface="Arial" pitchFamily="34" charset="0"/>
              <a:buChar char="•"/>
            </a:pPr>
            <a:r>
              <a:rPr lang="en-GB" sz="1400" dirty="0" smtClean="0">
                <a:latin typeface="Arial" pitchFamily="34" charset="0"/>
                <a:cs typeface="Arial" pitchFamily="34" charset="0"/>
              </a:rPr>
              <a:t>the risk to the patient from the amount of blood lost (tissue hypoxia), and</a:t>
            </a:r>
          </a:p>
          <a:p>
            <a:pPr marL="180975" lvl="0" indent="-180975">
              <a:buFont typeface="Arial" pitchFamily="34" charset="0"/>
              <a:buChar char="•"/>
            </a:pPr>
            <a:r>
              <a:rPr lang="en-GB" sz="1400" dirty="0" smtClean="0">
                <a:latin typeface="Arial" pitchFamily="34" charset="0"/>
                <a:cs typeface="Arial" pitchFamily="34" charset="0"/>
              </a:rPr>
              <a:t>the risk to the patient from transfusion of “mismatched” red cells.</a:t>
            </a:r>
          </a:p>
          <a:p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449" y="5543550"/>
            <a:ext cx="870585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u="sng" dirty="0" smtClean="0">
                <a:latin typeface="Arial" pitchFamily="34" charset="0"/>
                <a:cs typeface="Arial" pitchFamily="34" charset="0"/>
              </a:rPr>
              <a:t>Elective Surgery</a:t>
            </a:r>
            <a:endParaRPr lang="en-GB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en-GB" sz="1400" dirty="0" smtClean="0">
                <a:latin typeface="Arial" pitchFamily="34" charset="0"/>
                <a:cs typeface="Arial" pitchFamily="34" charset="0"/>
              </a:rPr>
              <a:t>Sample 1 – pre-assessment clinic. Sample 2 – admission for surgery (G&amp;S). </a:t>
            </a:r>
          </a:p>
          <a:p>
            <a:r>
              <a:rPr lang="en-GB" sz="1400" dirty="0" smtClean="0">
                <a:latin typeface="Arial" pitchFamily="34" charset="0"/>
                <a:cs typeface="Arial" pitchFamily="34" charset="0"/>
              </a:rPr>
              <a:t>ABO / </a:t>
            </a:r>
            <a:r>
              <a:rPr lang="en-GB" sz="1400" dirty="0" err="1" smtClean="0">
                <a:latin typeface="Arial" pitchFamily="34" charset="0"/>
                <a:cs typeface="Arial" pitchFamily="34" charset="0"/>
              </a:rPr>
              <a:t>RhD</a:t>
            </a:r>
            <a:r>
              <a:rPr lang="en-GB" sz="1400" dirty="0" smtClean="0">
                <a:latin typeface="Arial" pitchFamily="34" charset="0"/>
                <a:cs typeface="Arial" pitchFamily="34" charset="0"/>
              </a:rPr>
              <a:t> and antibody status known pre-theatre. </a:t>
            </a:r>
          </a:p>
          <a:p>
            <a:r>
              <a:rPr lang="en-GB" sz="1400" dirty="0" smtClean="0">
                <a:latin typeface="Arial" pitchFamily="34" charset="0"/>
                <a:cs typeface="Arial" pitchFamily="34" charset="0"/>
              </a:rPr>
              <a:t>If blood required – ‘phone lab – 5-10 minute turn around (if antibody +</a:t>
            </a:r>
            <a:r>
              <a:rPr lang="en-GB" sz="1400" dirty="0" err="1" smtClean="0">
                <a:latin typeface="Arial" pitchFamily="34" charset="0"/>
                <a:cs typeface="Arial" pitchFamily="34" charset="0"/>
              </a:rPr>
              <a:t>ve</a:t>
            </a:r>
            <a:r>
              <a:rPr lang="en-GB" sz="1400" dirty="0" smtClean="0">
                <a:latin typeface="Arial" pitchFamily="34" charset="0"/>
                <a:cs typeface="Arial" pitchFamily="34" charset="0"/>
              </a:rPr>
              <a:t> – 2 units pre-prepared)</a:t>
            </a:r>
          </a:p>
          <a:p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456" y="541831"/>
            <a:ext cx="3861882" cy="4981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989513" y="643257"/>
            <a:ext cx="4154487" cy="5348288"/>
            <a:chOff x="-36" y="382"/>
            <a:chExt cx="3034" cy="3833"/>
          </a:xfrm>
        </p:grpSpPr>
        <p:pic>
          <p:nvPicPr>
            <p:cNvPr id="2358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6" y="382"/>
              <a:ext cx="3034" cy="3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83" y="1714"/>
              <a:ext cx="529" cy="147"/>
              <a:chOff x="711" y="1101"/>
              <a:chExt cx="537" cy="155"/>
            </a:xfrm>
          </p:grpSpPr>
          <p:sp>
            <p:nvSpPr>
              <p:cNvPr id="23589" name="Rectangle 5"/>
              <p:cNvSpPr>
                <a:spLocks noChangeArrowheads="1"/>
              </p:cNvSpPr>
              <p:nvPr/>
            </p:nvSpPr>
            <p:spPr bwMode="auto">
              <a:xfrm rot="-2193890">
                <a:off x="772" y="1114"/>
                <a:ext cx="423" cy="113"/>
              </a:xfrm>
              <a:prstGeom prst="rect">
                <a:avLst/>
              </a:prstGeom>
              <a:solidFill>
                <a:srgbClr val="C1CE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GB" sz="1000">
                  <a:latin typeface="Arial" charset="0"/>
                </a:endParaRPr>
              </a:p>
            </p:txBody>
          </p:sp>
          <p:sp>
            <p:nvSpPr>
              <p:cNvPr id="23590" name="Rectangle 6"/>
              <p:cNvSpPr>
                <a:spLocks noChangeArrowheads="1"/>
              </p:cNvSpPr>
              <p:nvPr/>
            </p:nvSpPr>
            <p:spPr bwMode="auto">
              <a:xfrm rot="-2193890">
                <a:off x="787" y="1107"/>
                <a:ext cx="461" cy="14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90488" tIns="44450" rIns="90488" bIns="44450">
                <a:spAutoFit/>
              </a:bodyPr>
              <a:lstStyle/>
              <a:p>
                <a:pPr defTabSz="762000"/>
                <a:r>
                  <a:rPr lang="en-GB" sz="700" b="1">
                    <a:latin typeface="Arial" charset="0"/>
                  </a:rPr>
                  <a:t>T 5</a:t>
                </a:r>
                <a:r>
                  <a:rPr lang="en-GB" sz="300" b="1">
                    <a:latin typeface="Arial" charset="0"/>
                  </a:rPr>
                  <a:t> </a:t>
                </a:r>
                <a:r>
                  <a:rPr lang="en-GB" sz="700" b="1">
                    <a:latin typeface="Arial" charset="0"/>
                  </a:rPr>
                  <a:t>7</a:t>
                </a:r>
                <a:r>
                  <a:rPr lang="en-GB" sz="200">
                    <a:latin typeface="Arial" charset="0"/>
                  </a:rPr>
                  <a:t> </a:t>
                </a:r>
                <a:r>
                  <a:rPr lang="en-GB" sz="700" b="1">
                    <a:latin typeface="Arial" charset="0"/>
                  </a:rPr>
                  <a:t>6</a:t>
                </a:r>
                <a:r>
                  <a:rPr lang="en-GB" sz="200" b="1">
                    <a:latin typeface="Arial" charset="0"/>
                  </a:rPr>
                  <a:t> </a:t>
                </a:r>
                <a:r>
                  <a:rPr lang="en-GB" sz="700" b="1">
                    <a:latin typeface="Arial" charset="0"/>
                  </a:rPr>
                  <a:t>3</a:t>
                </a:r>
                <a:r>
                  <a:rPr lang="en-GB" sz="200" b="1">
                    <a:latin typeface="Arial" charset="0"/>
                  </a:rPr>
                  <a:t> </a:t>
                </a:r>
                <a:r>
                  <a:rPr lang="en-GB" sz="700" b="1">
                    <a:latin typeface="Arial" charset="0"/>
                  </a:rPr>
                  <a:t>1</a:t>
                </a:r>
                <a:r>
                  <a:rPr lang="en-GB" sz="200" b="1">
                    <a:latin typeface="Arial" charset="0"/>
                  </a:rPr>
                  <a:t> </a:t>
                </a:r>
                <a:r>
                  <a:rPr lang="en-GB" sz="700" b="1">
                    <a:latin typeface="Arial" charset="0"/>
                  </a:rPr>
                  <a:t>8</a:t>
                </a:r>
              </a:p>
            </p:txBody>
          </p:sp>
          <p:sp>
            <p:nvSpPr>
              <p:cNvPr id="172039" name="Text Box 7"/>
              <p:cNvSpPr txBox="1">
                <a:spLocks noChangeArrowheads="1"/>
              </p:cNvSpPr>
              <p:nvPr/>
            </p:nvSpPr>
            <p:spPr bwMode="auto">
              <a:xfrm rot="19406110">
                <a:off x="711" y="1101"/>
                <a:ext cx="533" cy="11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defTabSz="762000">
                  <a:defRPr/>
                </a:pPr>
                <a:r>
                  <a:rPr lang="en-GB" sz="350" b="1" dirty="0">
                    <a:solidFill>
                      <a:srgbClr val="000099"/>
                    </a:solidFill>
                    <a:latin typeface="Arial Narrow" pitchFamily="34" charset="0"/>
                  </a:rPr>
                  <a:t>PATIENT WRISTBAND LABEL</a:t>
                </a:r>
              </a:p>
            </p:txBody>
          </p:sp>
        </p:grpSp>
      </p:grpSp>
      <p:sp>
        <p:nvSpPr>
          <p:cNvPr id="172041" name="Text Box 9"/>
          <p:cNvSpPr txBox="1">
            <a:spLocks noChangeArrowheads="1"/>
          </p:cNvSpPr>
          <p:nvPr/>
        </p:nvSpPr>
        <p:spPr bwMode="auto">
          <a:xfrm>
            <a:off x="1190625" y="252732"/>
            <a:ext cx="6623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 u="sng" dirty="0">
                <a:latin typeface="Arial" charset="0"/>
              </a:rPr>
              <a:t>Checking The Compatibility Label Against The Patient’s Wristband</a:t>
            </a:r>
          </a:p>
        </p:txBody>
      </p:sp>
      <p:sp>
        <p:nvSpPr>
          <p:cNvPr id="172042" name="Text Box 10"/>
          <p:cNvSpPr txBox="1">
            <a:spLocks noChangeArrowheads="1"/>
          </p:cNvSpPr>
          <p:nvPr/>
        </p:nvSpPr>
        <p:spPr bwMode="auto">
          <a:xfrm>
            <a:off x="1416050" y="5433059"/>
            <a:ext cx="5788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90500" indent="-190500">
              <a:buFontTx/>
              <a:buChar char="•"/>
            </a:pPr>
            <a:r>
              <a:rPr lang="en-GB" sz="1600" b="1" dirty="0">
                <a:solidFill>
                  <a:srgbClr val="FF0000"/>
                </a:solidFill>
                <a:latin typeface="Arial" charset="0"/>
              </a:rPr>
              <a:t>If there is </a:t>
            </a:r>
            <a:r>
              <a:rPr lang="en-GB" sz="1600" b="1" u="sng" dirty="0">
                <a:solidFill>
                  <a:srgbClr val="FF0000"/>
                </a:solidFill>
                <a:latin typeface="Arial" charset="0"/>
              </a:rPr>
              <a:t>ANY</a:t>
            </a:r>
            <a:r>
              <a:rPr lang="en-GB" sz="1600" b="1" dirty="0">
                <a:solidFill>
                  <a:srgbClr val="FF0000"/>
                </a:solidFill>
                <a:latin typeface="Arial" charset="0"/>
              </a:rPr>
              <a:t> discrepancy - </a:t>
            </a:r>
            <a:r>
              <a:rPr lang="en-GB" sz="1600" b="1" u="sng" dirty="0">
                <a:solidFill>
                  <a:srgbClr val="FF0000"/>
                </a:solidFill>
                <a:latin typeface="Arial" charset="0"/>
              </a:rPr>
              <a:t>DO NOT</a:t>
            </a:r>
            <a:r>
              <a:rPr lang="en-GB" sz="1600" b="1" dirty="0">
                <a:solidFill>
                  <a:srgbClr val="FF0000"/>
                </a:solidFill>
                <a:latin typeface="Arial" charset="0"/>
              </a:rPr>
              <a:t> transfuse.</a:t>
            </a:r>
          </a:p>
        </p:txBody>
      </p:sp>
      <p:sp>
        <p:nvSpPr>
          <p:cNvPr id="172043" name="AutoShape 11"/>
          <p:cNvSpPr>
            <a:spLocks noChangeArrowheads="1"/>
          </p:cNvSpPr>
          <p:nvPr/>
        </p:nvSpPr>
        <p:spPr bwMode="auto">
          <a:xfrm>
            <a:off x="1831975" y="2148207"/>
            <a:ext cx="1800225" cy="22860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72044" name="AutoShape 12"/>
          <p:cNvSpPr>
            <a:spLocks noChangeArrowheads="1"/>
          </p:cNvSpPr>
          <p:nvPr/>
        </p:nvSpPr>
        <p:spPr bwMode="auto">
          <a:xfrm>
            <a:off x="1843088" y="2370457"/>
            <a:ext cx="712787" cy="190500"/>
          </a:xfrm>
          <a:prstGeom prst="roundRect">
            <a:avLst>
              <a:gd name="adj" fmla="val 43333"/>
            </a:avLst>
          </a:prstGeom>
          <a:noFill/>
          <a:ln w="28575">
            <a:solidFill>
              <a:srgbClr val="34CC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72045" name="AutoShape 13"/>
          <p:cNvSpPr>
            <a:spLocks noChangeArrowheads="1"/>
          </p:cNvSpPr>
          <p:nvPr/>
        </p:nvSpPr>
        <p:spPr bwMode="auto">
          <a:xfrm>
            <a:off x="1887538" y="2924495"/>
            <a:ext cx="804862" cy="204787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E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72046" name="AutoShape 14"/>
          <p:cNvSpPr>
            <a:spLocks noChangeArrowheads="1"/>
          </p:cNvSpPr>
          <p:nvPr/>
        </p:nvSpPr>
        <p:spPr bwMode="auto">
          <a:xfrm>
            <a:off x="2705100" y="2533970"/>
            <a:ext cx="1049338" cy="252412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72047" name="AutoShape 15"/>
          <p:cNvSpPr>
            <a:spLocks noChangeArrowheads="1"/>
          </p:cNvSpPr>
          <p:nvPr/>
        </p:nvSpPr>
        <p:spPr bwMode="auto">
          <a:xfrm rot="-2430039">
            <a:off x="5605463" y="2445070"/>
            <a:ext cx="596900" cy="185737"/>
          </a:xfrm>
          <a:prstGeom prst="roundRect">
            <a:avLst>
              <a:gd name="adj" fmla="val 43819"/>
            </a:avLst>
          </a:prstGeom>
          <a:noFill/>
          <a:ln w="28575">
            <a:solidFill>
              <a:srgbClr val="34CC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72048" name="AutoShape 16"/>
          <p:cNvSpPr>
            <a:spLocks noChangeArrowheads="1"/>
          </p:cNvSpPr>
          <p:nvPr/>
        </p:nvSpPr>
        <p:spPr bwMode="auto">
          <a:xfrm rot="-2230069">
            <a:off x="6029325" y="1767207"/>
            <a:ext cx="1477963" cy="15240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E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72049" name="AutoShape 17"/>
          <p:cNvSpPr>
            <a:spLocks noChangeArrowheads="1"/>
          </p:cNvSpPr>
          <p:nvPr/>
        </p:nvSpPr>
        <p:spPr bwMode="auto">
          <a:xfrm rot="-2217628">
            <a:off x="5100638" y="2473645"/>
            <a:ext cx="881062" cy="206375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72050" name="Text Box 18"/>
          <p:cNvSpPr txBox="1">
            <a:spLocks noChangeArrowheads="1"/>
          </p:cNvSpPr>
          <p:nvPr/>
        </p:nvSpPr>
        <p:spPr bwMode="auto">
          <a:xfrm>
            <a:off x="3927475" y="1181420"/>
            <a:ext cx="685800" cy="3333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solidFill>
                  <a:srgbClr val="FF0000"/>
                </a:solidFill>
                <a:latin typeface="Arial" charset="0"/>
              </a:rPr>
              <a:t>Name</a:t>
            </a:r>
          </a:p>
        </p:txBody>
      </p:sp>
      <p:sp>
        <p:nvSpPr>
          <p:cNvPr id="172051" name="Text Box 19"/>
          <p:cNvSpPr txBox="1">
            <a:spLocks noChangeArrowheads="1"/>
          </p:cNvSpPr>
          <p:nvPr/>
        </p:nvSpPr>
        <p:spPr bwMode="auto">
          <a:xfrm>
            <a:off x="3679825" y="2889570"/>
            <a:ext cx="1177925" cy="333375"/>
          </a:xfrm>
          <a:prstGeom prst="rect">
            <a:avLst/>
          </a:prstGeom>
          <a:solidFill>
            <a:schemeClr val="bg1"/>
          </a:solidFill>
          <a:ln w="28575">
            <a:solidFill>
              <a:srgbClr val="34CC33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solidFill>
                  <a:srgbClr val="34CC33"/>
                </a:solidFill>
                <a:latin typeface="Arial" charset="0"/>
              </a:rPr>
              <a:t>Date of birth</a:t>
            </a:r>
          </a:p>
        </p:txBody>
      </p:sp>
      <p:sp>
        <p:nvSpPr>
          <p:cNvPr id="172052" name="Text Box 20"/>
          <p:cNvSpPr txBox="1">
            <a:spLocks noChangeArrowheads="1"/>
          </p:cNvSpPr>
          <p:nvPr/>
        </p:nvSpPr>
        <p:spPr bwMode="auto">
          <a:xfrm>
            <a:off x="3740150" y="3473770"/>
            <a:ext cx="1633538" cy="333375"/>
          </a:xfrm>
          <a:prstGeom prst="rect">
            <a:avLst/>
          </a:prstGeom>
          <a:solidFill>
            <a:schemeClr val="bg1"/>
          </a:solidFill>
          <a:ln w="28575">
            <a:solidFill>
              <a:srgbClr val="FE99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solidFill>
                  <a:srgbClr val="FE9900"/>
                </a:solidFill>
                <a:latin typeface="Arial" charset="0"/>
              </a:rPr>
              <a:t>CHI / Hospital No.</a:t>
            </a:r>
          </a:p>
        </p:txBody>
      </p:sp>
      <p:sp>
        <p:nvSpPr>
          <p:cNvPr id="172053" name="Text Box 21"/>
          <p:cNvSpPr txBox="1">
            <a:spLocks noChangeArrowheads="1"/>
          </p:cNvSpPr>
          <p:nvPr/>
        </p:nvSpPr>
        <p:spPr bwMode="auto">
          <a:xfrm>
            <a:off x="3886200" y="1787845"/>
            <a:ext cx="1166813" cy="546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400">
                <a:solidFill>
                  <a:schemeClr val="accent2"/>
                </a:solidFill>
                <a:latin typeface="Arial" charset="0"/>
              </a:rPr>
              <a:t>Transfusion “T” No.</a:t>
            </a:r>
          </a:p>
        </p:txBody>
      </p:sp>
      <p:cxnSp>
        <p:nvCxnSpPr>
          <p:cNvPr id="172054" name="AutoShape 22"/>
          <p:cNvCxnSpPr>
            <a:cxnSpLocks noChangeShapeType="1"/>
            <a:stCxn id="172057" idx="0"/>
            <a:endCxn id="172050" idx="3"/>
          </p:cNvCxnSpPr>
          <p:nvPr/>
        </p:nvCxnSpPr>
        <p:spPr bwMode="auto">
          <a:xfrm rot="5400000" flipH="1">
            <a:off x="5080794" y="894876"/>
            <a:ext cx="469900" cy="1376362"/>
          </a:xfrm>
          <a:prstGeom prst="curvedConnector2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72055" name="AutoShape 23"/>
          <p:cNvCxnSpPr>
            <a:cxnSpLocks noChangeShapeType="1"/>
            <a:stCxn id="172050" idx="1"/>
            <a:endCxn id="172043" idx="0"/>
          </p:cNvCxnSpPr>
          <p:nvPr/>
        </p:nvCxnSpPr>
        <p:spPr bwMode="auto">
          <a:xfrm rot="10800000" flipV="1">
            <a:off x="2732088" y="1348107"/>
            <a:ext cx="1181100" cy="785813"/>
          </a:xfrm>
          <a:prstGeom prst="curvedConnector2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172056" name="AutoShape 24"/>
          <p:cNvCxnSpPr>
            <a:cxnSpLocks noChangeShapeType="1"/>
            <a:stCxn id="172047" idx="2"/>
            <a:endCxn id="172051" idx="3"/>
          </p:cNvCxnSpPr>
          <p:nvPr/>
        </p:nvCxnSpPr>
        <p:spPr bwMode="auto">
          <a:xfrm rot="5400000">
            <a:off x="5203826" y="2287907"/>
            <a:ext cx="436562" cy="1100137"/>
          </a:xfrm>
          <a:prstGeom prst="curvedConnector2">
            <a:avLst/>
          </a:prstGeom>
          <a:noFill/>
          <a:ln w="28575">
            <a:solidFill>
              <a:srgbClr val="34CC33"/>
            </a:solidFill>
            <a:round/>
            <a:headEnd/>
            <a:tailEnd/>
          </a:ln>
        </p:spPr>
      </p:cxnSp>
      <p:sp>
        <p:nvSpPr>
          <p:cNvPr id="172057" name="AutoShape 25"/>
          <p:cNvSpPr>
            <a:spLocks noChangeArrowheads="1"/>
          </p:cNvSpPr>
          <p:nvPr/>
        </p:nvSpPr>
        <p:spPr bwMode="auto">
          <a:xfrm rot="-2336146">
            <a:off x="5759450" y="1800545"/>
            <a:ext cx="676275" cy="263525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cxnSp>
        <p:nvCxnSpPr>
          <p:cNvPr id="172058" name="AutoShape 26"/>
          <p:cNvCxnSpPr>
            <a:cxnSpLocks noChangeShapeType="1"/>
            <a:stCxn id="172051" idx="1"/>
            <a:endCxn id="172044" idx="2"/>
          </p:cNvCxnSpPr>
          <p:nvPr/>
        </p:nvCxnSpPr>
        <p:spPr bwMode="auto">
          <a:xfrm rot="10800000">
            <a:off x="2200275" y="2575245"/>
            <a:ext cx="1465263" cy="481012"/>
          </a:xfrm>
          <a:prstGeom prst="curvedConnector2">
            <a:avLst/>
          </a:prstGeom>
          <a:noFill/>
          <a:ln w="28575">
            <a:solidFill>
              <a:srgbClr val="34CC33"/>
            </a:solidFill>
            <a:round/>
            <a:headEnd/>
            <a:tailEnd type="triangle" w="med" len="med"/>
          </a:ln>
        </p:spPr>
      </p:cxnSp>
      <p:cxnSp>
        <p:nvCxnSpPr>
          <p:cNvPr id="172059" name="AutoShape 27"/>
          <p:cNvCxnSpPr>
            <a:cxnSpLocks noChangeShapeType="1"/>
            <a:stCxn id="172048" idx="2"/>
            <a:endCxn id="172052" idx="3"/>
          </p:cNvCxnSpPr>
          <p:nvPr/>
        </p:nvCxnSpPr>
        <p:spPr bwMode="auto">
          <a:xfrm rot="5400000">
            <a:off x="5241926" y="2060894"/>
            <a:ext cx="1725612" cy="1433513"/>
          </a:xfrm>
          <a:prstGeom prst="curvedConnector2">
            <a:avLst/>
          </a:prstGeom>
          <a:noFill/>
          <a:ln w="28575">
            <a:solidFill>
              <a:srgbClr val="FE9900"/>
            </a:solidFill>
            <a:round/>
            <a:headEnd/>
            <a:tailEnd/>
          </a:ln>
        </p:spPr>
      </p:cxnSp>
      <p:cxnSp>
        <p:nvCxnSpPr>
          <p:cNvPr id="172060" name="AutoShape 28"/>
          <p:cNvCxnSpPr>
            <a:cxnSpLocks noChangeShapeType="1"/>
            <a:stCxn id="172052" idx="1"/>
            <a:endCxn id="172045" idx="3"/>
          </p:cNvCxnSpPr>
          <p:nvPr/>
        </p:nvCxnSpPr>
        <p:spPr bwMode="auto">
          <a:xfrm rot="10800000">
            <a:off x="2706688" y="3027682"/>
            <a:ext cx="1019175" cy="612775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rgbClr val="FE9900"/>
            </a:solidFill>
            <a:round/>
            <a:headEnd/>
            <a:tailEnd type="triangle" w="med" len="med"/>
          </a:ln>
        </p:spPr>
      </p:cxnSp>
      <p:cxnSp>
        <p:nvCxnSpPr>
          <p:cNvPr id="172061" name="AutoShape 29"/>
          <p:cNvCxnSpPr>
            <a:cxnSpLocks noChangeShapeType="1"/>
            <a:stCxn id="172049" idx="0"/>
            <a:endCxn id="172053" idx="3"/>
          </p:cNvCxnSpPr>
          <p:nvPr/>
        </p:nvCxnSpPr>
        <p:spPr bwMode="auto">
          <a:xfrm rot="5400000" flipH="1">
            <a:off x="5057775" y="2070420"/>
            <a:ext cx="422275" cy="403225"/>
          </a:xfrm>
          <a:prstGeom prst="curvedConnector2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172062" name="AutoShape 30"/>
          <p:cNvCxnSpPr>
            <a:cxnSpLocks noChangeShapeType="1"/>
            <a:stCxn id="172053" idx="1"/>
            <a:endCxn id="172046" idx="0"/>
          </p:cNvCxnSpPr>
          <p:nvPr/>
        </p:nvCxnSpPr>
        <p:spPr bwMode="auto">
          <a:xfrm rot="10800000" flipV="1">
            <a:off x="3230563" y="2060895"/>
            <a:ext cx="641350" cy="458787"/>
          </a:xfrm>
          <a:prstGeom prst="curvedConnector2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</p:cxnSp>
      <p:sp>
        <p:nvSpPr>
          <p:cNvPr id="172063" name="Text Box 31"/>
          <p:cNvSpPr txBox="1">
            <a:spLocks noChangeArrowheads="1"/>
          </p:cNvSpPr>
          <p:nvPr/>
        </p:nvSpPr>
        <p:spPr bwMode="auto">
          <a:xfrm>
            <a:off x="1416050" y="6077584"/>
            <a:ext cx="7181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90500" indent="-190500" algn="just">
              <a:buFontTx/>
              <a:buChar char="•"/>
            </a:pPr>
            <a:r>
              <a:rPr lang="en-GB" sz="1600" b="1">
                <a:solidFill>
                  <a:srgbClr val="FF0000"/>
                </a:solidFill>
                <a:latin typeface="Arial" charset="0"/>
              </a:rPr>
              <a:t>If you are interrupted - </a:t>
            </a:r>
            <a:r>
              <a:rPr lang="en-GB" sz="1600" b="1" u="sng">
                <a:solidFill>
                  <a:srgbClr val="FF0000"/>
                </a:solidFill>
                <a:latin typeface="Arial" charset="0"/>
              </a:rPr>
              <a:t>STOP</a:t>
            </a:r>
            <a:r>
              <a:rPr lang="en-GB" sz="1600" b="1">
                <a:solidFill>
                  <a:srgbClr val="FF0000"/>
                </a:solidFill>
                <a:latin typeface="Arial" charset="0"/>
              </a:rPr>
              <a:t>, and start the checking procedure again.</a:t>
            </a:r>
          </a:p>
        </p:txBody>
      </p:sp>
      <p:sp>
        <p:nvSpPr>
          <p:cNvPr id="172064" name="Text Box 32"/>
          <p:cNvSpPr txBox="1">
            <a:spLocks noChangeArrowheads="1"/>
          </p:cNvSpPr>
          <p:nvPr/>
        </p:nvSpPr>
        <p:spPr bwMode="auto">
          <a:xfrm>
            <a:off x="1416050" y="6398259"/>
            <a:ext cx="65611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90500" indent="-190500" algn="just">
              <a:buFontTx/>
              <a:buChar char="•"/>
            </a:pPr>
            <a:r>
              <a:rPr lang="en-GB" sz="1600" b="1">
                <a:solidFill>
                  <a:srgbClr val="FF0000"/>
                </a:solidFill>
                <a:latin typeface="Arial" charset="0"/>
              </a:rPr>
              <a:t>Do not leave the patient until the transfusion has commenced.</a:t>
            </a:r>
          </a:p>
        </p:txBody>
      </p:sp>
      <p:sp>
        <p:nvSpPr>
          <p:cNvPr id="172065" name="Text Box 33"/>
          <p:cNvSpPr txBox="1">
            <a:spLocks noChangeArrowheads="1"/>
          </p:cNvSpPr>
          <p:nvPr/>
        </p:nvSpPr>
        <p:spPr bwMode="auto">
          <a:xfrm>
            <a:off x="2143125" y="5755322"/>
            <a:ext cx="3695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>
                <a:latin typeface="Arial" charset="0"/>
              </a:rPr>
              <a:t>Contact the Transfusion Laboratory.</a:t>
            </a:r>
          </a:p>
        </p:txBody>
      </p:sp>
      <p:sp>
        <p:nvSpPr>
          <p:cNvPr id="172066" name="Text Box 34"/>
          <p:cNvSpPr txBox="1">
            <a:spLocks noChangeArrowheads="1"/>
          </p:cNvSpPr>
          <p:nvPr/>
        </p:nvSpPr>
        <p:spPr bwMode="auto">
          <a:xfrm>
            <a:off x="6022975" y="2595882"/>
            <a:ext cx="2911475" cy="758825"/>
          </a:xfrm>
          <a:prstGeom prst="rect">
            <a:avLst/>
          </a:prstGeom>
          <a:solidFill>
            <a:srgbClr val="FFCC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>
                <a:latin typeface="Arial" charset="0"/>
              </a:rPr>
              <a:t>Peel-off label, completed by ward staff commencing transfusion and attached to fluid chart.</a:t>
            </a:r>
          </a:p>
        </p:txBody>
      </p:sp>
      <p:sp>
        <p:nvSpPr>
          <p:cNvPr id="172067" name="Line 35"/>
          <p:cNvSpPr>
            <a:spLocks noChangeShapeType="1"/>
          </p:cNvSpPr>
          <p:nvPr/>
        </p:nvSpPr>
        <p:spPr bwMode="auto">
          <a:xfrm flipH="1" flipV="1">
            <a:off x="3457575" y="2011682"/>
            <a:ext cx="2581275" cy="1019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72070" name="Text Box 38"/>
          <p:cNvSpPr txBox="1">
            <a:spLocks noChangeArrowheads="1"/>
          </p:cNvSpPr>
          <p:nvPr/>
        </p:nvSpPr>
        <p:spPr bwMode="auto">
          <a:xfrm>
            <a:off x="3817938" y="4498658"/>
            <a:ext cx="2439171" cy="95410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400" b="1" i="1" dirty="0">
                <a:latin typeface="Arial" charset="0"/>
              </a:rPr>
              <a:t>Always involve the patient by asking them to state their name and date of birth, where possible.</a:t>
            </a:r>
          </a:p>
        </p:txBody>
      </p:sp>
      <p:sp>
        <p:nvSpPr>
          <p:cNvPr id="172068" name="Text Box 36"/>
          <p:cNvSpPr txBox="1">
            <a:spLocks noChangeArrowheads="1"/>
          </p:cNvSpPr>
          <p:nvPr/>
        </p:nvSpPr>
        <p:spPr bwMode="auto">
          <a:xfrm>
            <a:off x="6042025" y="3395982"/>
            <a:ext cx="2913063" cy="971550"/>
          </a:xfrm>
          <a:prstGeom prst="rect">
            <a:avLst/>
          </a:prstGeom>
          <a:solidFill>
            <a:srgbClr val="B1FF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>
                <a:latin typeface="Arial" charset="0"/>
              </a:rPr>
              <a:t>Confirmation of transfusion details completed by ward staff and returned (label and empty pack) to BTS Lab (EUD).</a:t>
            </a:r>
          </a:p>
        </p:txBody>
      </p:sp>
      <p:sp>
        <p:nvSpPr>
          <p:cNvPr id="172069" name="Line 37"/>
          <p:cNvSpPr>
            <a:spLocks noChangeShapeType="1"/>
          </p:cNvSpPr>
          <p:nvPr/>
        </p:nvSpPr>
        <p:spPr bwMode="auto">
          <a:xfrm flipH="1">
            <a:off x="3486150" y="3878582"/>
            <a:ext cx="2562225" cy="5905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7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7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2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72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7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7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72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7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17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500"/>
                            </p:stCondLst>
                            <p:childTnLst>
                              <p:par>
                                <p:cTn id="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7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172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7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17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17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17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4500"/>
                            </p:stCondLst>
                            <p:childTnLst>
                              <p:par>
                                <p:cTn id="9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72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17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6500"/>
                            </p:stCondLst>
                            <p:childTnLst>
                              <p:par>
                                <p:cTn id="99" presetID="23" presetClass="entr" presetSubtype="52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72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72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72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72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6" presetID="23" presetClass="entr" presetSubtype="3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72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72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7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7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1500"/>
                            </p:stCondLst>
                            <p:childTnLst>
                              <p:par>
                                <p:cTn id="113" presetID="23" presetClass="entr" presetSubtype="52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2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2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7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4000"/>
                            </p:stCondLst>
                            <p:childTnLst>
                              <p:par>
                                <p:cTn id="120" presetID="23" presetClass="entr" presetSubtype="52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72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72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7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7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72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72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5" dur="500"/>
                                        <p:tgtEl>
                                          <p:spTgt spid="17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72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72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5" dur="500"/>
                                        <p:tgtEl>
                                          <p:spTgt spid="17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42" grpId="0" autoUpdateAnimBg="0"/>
      <p:bldP spid="172043" grpId="0" animBg="1"/>
      <p:bldP spid="172044" grpId="0" animBg="1"/>
      <p:bldP spid="172045" grpId="0" animBg="1"/>
      <p:bldP spid="172046" grpId="0" animBg="1"/>
      <p:bldP spid="172047" grpId="0" animBg="1"/>
      <p:bldP spid="172048" grpId="0" animBg="1"/>
      <p:bldP spid="172049" grpId="0" animBg="1"/>
      <p:bldP spid="172050" grpId="0" animBg="1" autoUpdateAnimBg="0"/>
      <p:bldP spid="172051" grpId="0" animBg="1" autoUpdateAnimBg="0"/>
      <p:bldP spid="172052" grpId="0" animBg="1" autoUpdateAnimBg="0"/>
      <p:bldP spid="172053" grpId="0" animBg="1" autoUpdateAnimBg="0"/>
      <p:bldP spid="172057" grpId="0" animBg="1"/>
      <p:bldP spid="172063" grpId="0" autoUpdateAnimBg="0"/>
      <p:bldP spid="172064" grpId="0" autoUpdateAnimBg="0"/>
      <p:bldP spid="172065" grpId="0" autoUpdateAnimBg="0"/>
      <p:bldP spid="172066" grpId="0" animBg="1" autoUpdateAnimBg="0"/>
      <p:bldP spid="172067" grpId="0" animBg="1"/>
      <p:bldP spid="172070" grpId="0" animBg="1" autoUpdateAnimBg="0"/>
      <p:bldP spid="172068" grpId="0" animBg="1" autoUpdateAnimBg="0"/>
      <p:bldP spid="17206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425825" y="258129"/>
            <a:ext cx="1519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 u="sng" dirty="0">
                <a:latin typeface="Arial" charset="0"/>
              </a:rPr>
              <a:t>Legibility</a:t>
            </a:r>
          </a:p>
        </p:txBody>
      </p:sp>
      <p:sp>
        <p:nvSpPr>
          <p:cNvPr id="18435" name="Freeform 3"/>
          <p:cNvSpPr>
            <a:spLocks/>
          </p:cNvSpPr>
          <p:nvPr/>
        </p:nvSpPr>
        <p:spPr bwMode="auto">
          <a:xfrm>
            <a:off x="782638" y="1090613"/>
            <a:ext cx="381000" cy="609600"/>
          </a:xfrm>
          <a:custGeom>
            <a:avLst/>
            <a:gdLst/>
            <a:ahLst/>
            <a:cxnLst>
              <a:cxn ang="0">
                <a:pos x="0" y="64"/>
              </a:cxn>
              <a:cxn ang="0">
                <a:pos x="224" y="0"/>
              </a:cxn>
              <a:cxn ang="0">
                <a:pos x="192" y="88"/>
              </a:cxn>
              <a:cxn ang="0">
                <a:pos x="48" y="344"/>
              </a:cxn>
            </a:cxnLst>
            <a:rect l="0" t="0" r="r" b="b"/>
            <a:pathLst>
              <a:path w="240" h="344">
                <a:moveTo>
                  <a:pt x="0" y="64"/>
                </a:moveTo>
                <a:cubicBezTo>
                  <a:pt x="82" y="54"/>
                  <a:pt x="147" y="19"/>
                  <a:pt x="224" y="0"/>
                </a:cubicBezTo>
                <a:cubicBezTo>
                  <a:pt x="240" y="48"/>
                  <a:pt x="237" y="18"/>
                  <a:pt x="192" y="88"/>
                </a:cubicBezTo>
                <a:cubicBezTo>
                  <a:pt x="138" y="173"/>
                  <a:pt x="93" y="254"/>
                  <a:pt x="48" y="344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18441" name="Group 9"/>
          <p:cNvGrpSpPr>
            <a:grpSpLocks/>
          </p:cNvGrpSpPr>
          <p:nvPr/>
        </p:nvGrpSpPr>
        <p:grpSpPr bwMode="auto">
          <a:xfrm>
            <a:off x="742950" y="2265363"/>
            <a:ext cx="457200" cy="774700"/>
            <a:chOff x="1152" y="1560"/>
            <a:chExt cx="400" cy="744"/>
          </a:xfrm>
        </p:grpSpPr>
        <p:sp>
          <p:nvSpPr>
            <p:cNvPr id="18439" name="Freeform 7"/>
            <p:cNvSpPr>
              <a:spLocks/>
            </p:cNvSpPr>
            <p:nvPr/>
          </p:nvSpPr>
          <p:spPr bwMode="auto">
            <a:xfrm>
              <a:off x="1152" y="1560"/>
              <a:ext cx="360" cy="412"/>
            </a:xfrm>
            <a:custGeom>
              <a:avLst/>
              <a:gdLst/>
              <a:ahLst/>
              <a:cxnLst>
                <a:cxn ang="0">
                  <a:pos x="288" y="0"/>
                </a:cxn>
                <a:cxn ang="0">
                  <a:pos x="16" y="176"/>
                </a:cxn>
                <a:cxn ang="0">
                  <a:pos x="0" y="232"/>
                </a:cxn>
                <a:cxn ang="0">
                  <a:pos x="96" y="368"/>
                </a:cxn>
                <a:cxn ang="0">
                  <a:pos x="160" y="408"/>
                </a:cxn>
                <a:cxn ang="0">
                  <a:pos x="296" y="392"/>
                </a:cxn>
                <a:cxn ang="0">
                  <a:pos x="360" y="360"/>
                </a:cxn>
              </a:cxnLst>
              <a:rect l="0" t="0" r="r" b="b"/>
              <a:pathLst>
                <a:path w="360" h="412">
                  <a:moveTo>
                    <a:pt x="288" y="0"/>
                  </a:moveTo>
                  <a:cubicBezTo>
                    <a:pt x="186" y="41"/>
                    <a:pt x="84" y="85"/>
                    <a:pt x="16" y="176"/>
                  </a:cubicBezTo>
                  <a:cubicBezTo>
                    <a:pt x="11" y="195"/>
                    <a:pt x="0" y="213"/>
                    <a:pt x="0" y="232"/>
                  </a:cubicBezTo>
                  <a:cubicBezTo>
                    <a:pt x="0" y="315"/>
                    <a:pt x="38" y="325"/>
                    <a:pt x="96" y="368"/>
                  </a:cubicBezTo>
                  <a:cubicBezTo>
                    <a:pt x="155" y="412"/>
                    <a:pt x="79" y="375"/>
                    <a:pt x="160" y="408"/>
                  </a:cubicBezTo>
                  <a:cubicBezTo>
                    <a:pt x="197" y="405"/>
                    <a:pt x="255" y="410"/>
                    <a:pt x="296" y="392"/>
                  </a:cubicBezTo>
                  <a:cubicBezTo>
                    <a:pt x="318" y="382"/>
                    <a:pt x="360" y="360"/>
                    <a:pt x="360" y="360"/>
                  </a:cubicBezTo>
                </a:path>
              </a:pathLst>
            </a:custGeom>
            <a:noFill/>
            <a:ln w="7620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40" name="Freeform 8"/>
            <p:cNvSpPr>
              <a:spLocks/>
            </p:cNvSpPr>
            <p:nvPr/>
          </p:nvSpPr>
          <p:spPr bwMode="auto">
            <a:xfrm>
              <a:off x="1424" y="1664"/>
              <a:ext cx="128" cy="640"/>
            </a:xfrm>
            <a:custGeom>
              <a:avLst/>
              <a:gdLst/>
              <a:ahLst/>
              <a:cxnLst>
                <a:cxn ang="0">
                  <a:pos x="128" y="0"/>
                </a:cxn>
                <a:cxn ang="0">
                  <a:pos x="72" y="208"/>
                </a:cxn>
                <a:cxn ang="0">
                  <a:pos x="40" y="368"/>
                </a:cxn>
                <a:cxn ang="0">
                  <a:pos x="24" y="496"/>
                </a:cxn>
                <a:cxn ang="0">
                  <a:pos x="0" y="640"/>
                </a:cxn>
              </a:cxnLst>
              <a:rect l="0" t="0" r="r" b="b"/>
              <a:pathLst>
                <a:path w="128" h="640">
                  <a:moveTo>
                    <a:pt x="128" y="0"/>
                  </a:moveTo>
                  <a:cubicBezTo>
                    <a:pt x="116" y="69"/>
                    <a:pt x="98" y="143"/>
                    <a:pt x="72" y="208"/>
                  </a:cubicBezTo>
                  <a:cubicBezTo>
                    <a:pt x="63" y="262"/>
                    <a:pt x="48" y="314"/>
                    <a:pt x="40" y="368"/>
                  </a:cubicBezTo>
                  <a:cubicBezTo>
                    <a:pt x="34" y="411"/>
                    <a:pt x="32" y="454"/>
                    <a:pt x="24" y="496"/>
                  </a:cubicBezTo>
                  <a:cubicBezTo>
                    <a:pt x="14" y="544"/>
                    <a:pt x="0" y="591"/>
                    <a:pt x="0" y="640"/>
                  </a:cubicBezTo>
                </a:path>
              </a:pathLst>
            </a:custGeom>
            <a:noFill/>
            <a:ln w="7620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8446" name="Freeform 14"/>
          <p:cNvSpPr>
            <a:spLocks/>
          </p:cNvSpPr>
          <p:nvPr/>
        </p:nvSpPr>
        <p:spPr bwMode="auto">
          <a:xfrm>
            <a:off x="681038" y="3590925"/>
            <a:ext cx="582612" cy="741363"/>
          </a:xfrm>
          <a:custGeom>
            <a:avLst/>
            <a:gdLst/>
            <a:ahLst/>
            <a:cxnLst>
              <a:cxn ang="0">
                <a:pos x="399" y="147"/>
              </a:cxn>
              <a:cxn ang="0">
                <a:pos x="351" y="43"/>
              </a:cxn>
              <a:cxn ang="0">
                <a:pos x="327" y="35"/>
              </a:cxn>
              <a:cxn ang="0">
                <a:pos x="247" y="3"/>
              </a:cxn>
              <a:cxn ang="0">
                <a:pos x="143" y="19"/>
              </a:cxn>
              <a:cxn ang="0">
                <a:pos x="127" y="43"/>
              </a:cxn>
              <a:cxn ang="0">
                <a:pos x="79" y="83"/>
              </a:cxn>
              <a:cxn ang="0">
                <a:pos x="71" y="195"/>
              </a:cxn>
              <a:cxn ang="0">
                <a:pos x="191" y="299"/>
              </a:cxn>
              <a:cxn ang="0">
                <a:pos x="255" y="363"/>
              </a:cxn>
              <a:cxn ang="0">
                <a:pos x="319" y="451"/>
              </a:cxn>
              <a:cxn ang="0">
                <a:pos x="343" y="531"/>
              </a:cxn>
              <a:cxn ang="0">
                <a:pos x="327" y="595"/>
              </a:cxn>
              <a:cxn ang="0">
                <a:pos x="183" y="643"/>
              </a:cxn>
              <a:cxn ang="0">
                <a:pos x="103" y="627"/>
              </a:cxn>
              <a:cxn ang="0">
                <a:pos x="31" y="563"/>
              </a:cxn>
              <a:cxn ang="0">
                <a:pos x="15" y="411"/>
              </a:cxn>
              <a:cxn ang="0">
                <a:pos x="31" y="387"/>
              </a:cxn>
              <a:cxn ang="0">
                <a:pos x="39" y="363"/>
              </a:cxn>
              <a:cxn ang="0">
                <a:pos x="71" y="339"/>
              </a:cxn>
            </a:cxnLst>
            <a:rect l="0" t="0" r="r" b="b"/>
            <a:pathLst>
              <a:path w="399" h="643">
                <a:moveTo>
                  <a:pt x="399" y="147"/>
                </a:moveTo>
                <a:cubicBezTo>
                  <a:pt x="390" y="119"/>
                  <a:pt x="375" y="62"/>
                  <a:pt x="351" y="43"/>
                </a:cubicBezTo>
                <a:cubicBezTo>
                  <a:pt x="344" y="38"/>
                  <a:pt x="335" y="39"/>
                  <a:pt x="327" y="35"/>
                </a:cubicBezTo>
                <a:cubicBezTo>
                  <a:pt x="300" y="21"/>
                  <a:pt x="276" y="13"/>
                  <a:pt x="247" y="3"/>
                </a:cubicBezTo>
                <a:cubicBezTo>
                  <a:pt x="212" y="7"/>
                  <a:pt x="172" y="0"/>
                  <a:pt x="143" y="19"/>
                </a:cubicBezTo>
                <a:cubicBezTo>
                  <a:pt x="135" y="24"/>
                  <a:pt x="134" y="36"/>
                  <a:pt x="127" y="43"/>
                </a:cubicBezTo>
                <a:cubicBezTo>
                  <a:pt x="112" y="58"/>
                  <a:pt x="94" y="68"/>
                  <a:pt x="79" y="83"/>
                </a:cubicBezTo>
                <a:cubicBezTo>
                  <a:pt x="62" y="124"/>
                  <a:pt x="47" y="144"/>
                  <a:pt x="71" y="195"/>
                </a:cubicBezTo>
                <a:cubicBezTo>
                  <a:pt x="92" y="240"/>
                  <a:pt x="166" y="262"/>
                  <a:pt x="191" y="299"/>
                </a:cubicBezTo>
                <a:cubicBezTo>
                  <a:pt x="210" y="327"/>
                  <a:pt x="233" y="338"/>
                  <a:pt x="255" y="363"/>
                </a:cubicBezTo>
                <a:cubicBezTo>
                  <a:pt x="278" y="390"/>
                  <a:pt x="297" y="422"/>
                  <a:pt x="319" y="451"/>
                </a:cubicBezTo>
                <a:cubicBezTo>
                  <a:pt x="338" y="509"/>
                  <a:pt x="331" y="483"/>
                  <a:pt x="343" y="531"/>
                </a:cubicBezTo>
                <a:cubicBezTo>
                  <a:pt x="338" y="552"/>
                  <a:pt x="336" y="575"/>
                  <a:pt x="327" y="595"/>
                </a:cubicBezTo>
                <a:cubicBezTo>
                  <a:pt x="306" y="641"/>
                  <a:pt x="223" y="635"/>
                  <a:pt x="183" y="643"/>
                </a:cubicBezTo>
                <a:cubicBezTo>
                  <a:pt x="156" y="638"/>
                  <a:pt x="127" y="639"/>
                  <a:pt x="103" y="627"/>
                </a:cubicBezTo>
                <a:cubicBezTo>
                  <a:pt x="74" y="613"/>
                  <a:pt x="58" y="581"/>
                  <a:pt x="31" y="563"/>
                </a:cubicBezTo>
                <a:cubicBezTo>
                  <a:pt x="3" y="508"/>
                  <a:pt x="0" y="479"/>
                  <a:pt x="15" y="411"/>
                </a:cubicBezTo>
                <a:cubicBezTo>
                  <a:pt x="17" y="402"/>
                  <a:pt x="27" y="396"/>
                  <a:pt x="31" y="387"/>
                </a:cubicBezTo>
                <a:cubicBezTo>
                  <a:pt x="35" y="379"/>
                  <a:pt x="34" y="369"/>
                  <a:pt x="39" y="363"/>
                </a:cubicBezTo>
                <a:cubicBezTo>
                  <a:pt x="48" y="353"/>
                  <a:pt x="71" y="339"/>
                  <a:pt x="71" y="339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18457" name="Group 25"/>
          <p:cNvGrpSpPr>
            <a:grpSpLocks/>
          </p:cNvGrpSpPr>
          <p:nvPr/>
        </p:nvGrpSpPr>
        <p:grpSpPr bwMode="auto">
          <a:xfrm>
            <a:off x="1584325" y="892175"/>
            <a:ext cx="4868863" cy="1006475"/>
            <a:chOff x="998" y="634"/>
            <a:chExt cx="3067" cy="634"/>
          </a:xfrm>
        </p:grpSpPr>
        <p:sp>
          <p:nvSpPr>
            <p:cNvPr id="18437" name="Freeform 5"/>
            <p:cNvSpPr>
              <a:spLocks/>
            </p:cNvSpPr>
            <p:nvPr/>
          </p:nvSpPr>
          <p:spPr bwMode="auto">
            <a:xfrm>
              <a:off x="2880" y="755"/>
              <a:ext cx="384" cy="39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84" y="16"/>
                </a:cxn>
                <a:cxn ang="0">
                  <a:pos x="384" y="16"/>
                </a:cxn>
                <a:cxn ang="0">
                  <a:pos x="144" y="296"/>
                </a:cxn>
                <a:cxn ang="0">
                  <a:pos x="72" y="392"/>
                </a:cxn>
              </a:cxnLst>
              <a:rect l="0" t="0" r="r" b="b"/>
              <a:pathLst>
                <a:path w="384" h="392">
                  <a:moveTo>
                    <a:pt x="0" y="0"/>
                  </a:moveTo>
                  <a:lnTo>
                    <a:pt x="384" y="16"/>
                  </a:lnTo>
                  <a:cubicBezTo>
                    <a:pt x="384" y="16"/>
                    <a:pt x="384" y="16"/>
                    <a:pt x="384" y="16"/>
                  </a:cubicBezTo>
                  <a:cubicBezTo>
                    <a:pt x="295" y="75"/>
                    <a:pt x="201" y="205"/>
                    <a:pt x="144" y="296"/>
                  </a:cubicBezTo>
                  <a:cubicBezTo>
                    <a:pt x="122" y="331"/>
                    <a:pt x="91" y="355"/>
                    <a:pt x="72" y="392"/>
                  </a:cubicBezTo>
                </a:path>
              </a:pathLst>
            </a:custGeom>
            <a:noFill/>
            <a:ln w="7620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38" name="Freeform 6"/>
            <p:cNvSpPr>
              <a:spLocks/>
            </p:cNvSpPr>
            <p:nvPr/>
          </p:nvSpPr>
          <p:spPr bwMode="auto">
            <a:xfrm>
              <a:off x="1605" y="736"/>
              <a:ext cx="130" cy="430"/>
            </a:xfrm>
            <a:custGeom>
              <a:avLst/>
              <a:gdLst/>
              <a:ahLst/>
              <a:cxnLst>
                <a:cxn ang="0">
                  <a:pos x="0" y="94"/>
                </a:cxn>
                <a:cxn ang="0">
                  <a:pos x="72" y="46"/>
                </a:cxn>
                <a:cxn ang="0">
                  <a:pos x="128" y="62"/>
                </a:cxn>
                <a:cxn ang="0">
                  <a:pos x="128" y="430"/>
                </a:cxn>
              </a:cxnLst>
              <a:rect l="0" t="0" r="r" b="b"/>
              <a:pathLst>
                <a:path w="130" h="430">
                  <a:moveTo>
                    <a:pt x="0" y="94"/>
                  </a:moveTo>
                  <a:cubicBezTo>
                    <a:pt x="45" y="83"/>
                    <a:pt x="36" y="70"/>
                    <a:pt x="72" y="46"/>
                  </a:cubicBezTo>
                  <a:cubicBezTo>
                    <a:pt x="102" y="1"/>
                    <a:pt x="127" y="0"/>
                    <a:pt x="128" y="62"/>
                  </a:cubicBezTo>
                  <a:cubicBezTo>
                    <a:pt x="130" y="185"/>
                    <a:pt x="128" y="307"/>
                    <a:pt x="128" y="430"/>
                  </a:cubicBezTo>
                </a:path>
              </a:pathLst>
            </a:custGeom>
            <a:noFill/>
            <a:ln w="7620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52" name="Text Box 20"/>
            <p:cNvSpPr txBox="1">
              <a:spLocks noChangeArrowheads="1"/>
            </p:cNvSpPr>
            <p:nvPr/>
          </p:nvSpPr>
          <p:spPr bwMode="auto">
            <a:xfrm>
              <a:off x="998" y="634"/>
              <a:ext cx="3067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6000" b="1"/>
                <a:t>=      </a:t>
              </a:r>
              <a:r>
                <a:rPr lang="en-GB" sz="6000" b="1">
                  <a:latin typeface="Arial" charset="0"/>
                </a:rPr>
                <a:t>or        ?</a:t>
              </a:r>
              <a:r>
                <a:rPr lang="en-GB" sz="6000" b="1"/>
                <a:t> </a:t>
              </a:r>
            </a:p>
          </p:txBody>
        </p:sp>
      </p:grpSp>
      <p:grpSp>
        <p:nvGrpSpPr>
          <p:cNvPr id="18459" name="Group 27"/>
          <p:cNvGrpSpPr>
            <a:grpSpLocks/>
          </p:cNvGrpSpPr>
          <p:nvPr/>
        </p:nvGrpSpPr>
        <p:grpSpPr bwMode="auto">
          <a:xfrm>
            <a:off x="1609725" y="3457575"/>
            <a:ext cx="6897688" cy="1006475"/>
            <a:chOff x="1014" y="2426"/>
            <a:chExt cx="4345" cy="634"/>
          </a:xfrm>
        </p:grpSpPr>
        <p:grpSp>
          <p:nvGrpSpPr>
            <p:cNvPr id="18449" name="Group 17"/>
            <p:cNvGrpSpPr>
              <a:grpSpLocks/>
            </p:cNvGrpSpPr>
            <p:nvPr/>
          </p:nvGrpSpPr>
          <p:grpSpPr bwMode="auto">
            <a:xfrm>
              <a:off x="1499" y="2527"/>
              <a:ext cx="341" cy="432"/>
              <a:chOff x="1411" y="2528"/>
              <a:chExt cx="341" cy="432"/>
            </a:xfrm>
          </p:grpSpPr>
          <p:sp>
            <p:nvSpPr>
              <p:cNvPr id="18447" name="Freeform 15"/>
              <p:cNvSpPr>
                <a:spLocks/>
              </p:cNvSpPr>
              <p:nvPr/>
            </p:nvSpPr>
            <p:spPr bwMode="auto">
              <a:xfrm>
                <a:off x="1411" y="2528"/>
                <a:ext cx="327" cy="432"/>
              </a:xfrm>
              <a:custGeom>
                <a:avLst/>
                <a:gdLst/>
                <a:ahLst/>
                <a:cxnLst>
                  <a:cxn ang="0">
                    <a:pos x="45" y="0"/>
                  </a:cxn>
                  <a:cxn ang="0">
                    <a:pos x="109" y="144"/>
                  </a:cxn>
                  <a:cxn ang="0">
                    <a:pos x="269" y="176"/>
                  </a:cxn>
                  <a:cxn ang="0">
                    <a:pos x="317" y="280"/>
                  </a:cxn>
                  <a:cxn ang="0">
                    <a:pos x="325" y="304"/>
                  </a:cxn>
                  <a:cxn ang="0">
                    <a:pos x="317" y="376"/>
                  </a:cxn>
                  <a:cxn ang="0">
                    <a:pos x="285" y="392"/>
                  </a:cxn>
                  <a:cxn ang="0">
                    <a:pos x="253" y="416"/>
                  </a:cxn>
                  <a:cxn ang="0">
                    <a:pos x="205" y="432"/>
                  </a:cxn>
                  <a:cxn ang="0">
                    <a:pos x="53" y="408"/>
                  </a:cxn>
                  <a:cxn ang="0">
                    <a:pos x="29" y="344"/>
                  </a:cxn>
                </a:cxnLst>
                <a:rect l="0" t="0" r="r" b="b"/>
                <a:pathLst>
                  <a:path w="327" h="432">
                    <a:moveTo>
                      <a:pt x="45" y="0"/>
                    </a:moveTo>
                    <a:cubicBezTo>
                      <a:pt x="74" y="88"/>
                      <a:pt x="0" y="217"/>
                      <a:pt x="109" y="144"/>
                    </a:cubicBezTo>
                    <a:cubicBezTo>
                      <a:pt x="217" y="150"/>
                      <a:pt x="223" y="120"/>
                      <a:pt x="269" y="176"/>
                    </a:cubicBezTo>
                    <a:cubicBezTo>
                      <a:pt x="294" y="206"/>
                      <a:pt x="305" y="244"/>
                      <a:pt x="317" y="280"/>
                    </a:cubicBezTo>
                    <a:cubicBezTo>
                      <a:pt x="320" y="288"/>
                      <a:pt x="325" y="304"/>
                      <a:pt x="325" y="304"/>
                    </a:cubicBezTo>
                    <a:cubicBezTo>
                      <a:pt x="322" y="328"/>
                      <a:pt x="327" y="354"/>
                      <a:pt x="317" y="376"/>
                    </a:cubicBezTo>
                    <a:cubicBezTo>
                      <a:pt x="312" y="387"/>
                      <a:pt x="295" y="386"/>
                      <a:pt x="285" y="392"/>
                    </a:cubicBezTo>
                    <a:cubicBezTo>
                      <a:pt x="274" y="399"/>
                      <a:pt x="265" y="410"/>
                      <a:pt x="253" y="416"/>
                    </a:cubicBezTo>
                    <a:cubicBezTo>
                      <a:pt x="238" y="424"/>
                      <a:pt x="205" y="432"/>
                      <a:pt x="205" y="432"/>
                    </a:cubicBezTo>
                    <a:cubicBezTo>
                      <a:pt x="145" y="427"/>
                      <a:pt x="106" y="426"/>
                      <a:pt x="53" y="408"/>
                    </a:cubicBezTo>
                    <a:cubicBezTo>
                      <a:pt x="38" y="386"/>
                      <a:pt x="29" y="371"/>
                      <a:pt x="29" y="344"/>
                    </a:cubicBezTo>
                  </a:path>
                </a:pathLst>
              </a:custGeom>
              <a:noFill/>
              <a:ln w="7620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8448" name="Freeform 16"/>
              <p:cNvSpPr>
                <a:spLocks/>
              </p:cNvSpPr>
              <p:nvPr/>
            </p:nvSpPr>
            <p:spPr bwMode="auto">
              <a:xfrm>
                <a:off x="1456" y="2536"/>
                <a:ext cx="296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96" y="8"/>
                  </a:cxn>
                </a:cxnLst>
                <a:rect l="0" t="0" r="r" b="b"/>
                <a:pathLst>
                  <a:path w="296" h="37">
                    <a:moveTo>
                      <a:pt x="0" y="0"/>
                    </a:moveTo>
                    <a:cubicBezTo>
                      <a:pt x="110" y="37"/>
                      <a:pt x="16" y="8"/>
                      <a:pt x="296" y="8"/>
                    </a:cubicBezTo>
                  </a:path>
                </a:pathLst>
              </a:custGeom>
              <a:noFill/>
              <a:ln w="7620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8450" name="Freeform 18"/>
            <p:cNvSpPr>
              <a:spLocks/>
            </p:cNvSpPr>
            <p:nvPr/>
          </p:nvSpPr>
          <p:spPr bwMode="auto">
            <a:xfrm>
              <a:off x="2902" y="2517"/>
              <a:ext cx="268" cy="451"/>
            </a:xfrm>
            <a:custGeom>
              <a:avLst/>
              <a:gdLst/>
              <a:ahLst/>
              <a:cxnLst>
                <a:cxn ang="0">
                  <a:pos x="114" y="0"/>
                </a:cxn>
                <a:cxn ang="0">
                  <a:pos x="50" y="96"/>
                </a:cxn>
                <a:cxn ang="0">
                  <a:pos x="34" y="120"/>
                </a:cxn>
                <a:cxn ang="0">
                  <a:pos x="18" y="168"/>
                </a:cxn>
                <a:cxn ang="0">
                  <a:pos x="26" y="280"/>
                </a:cxn>
                <a:cxn ang="0">
                  <a:pos x="146" y="440"/>
                </a:cxn>
                <a:cxn ang="0">
                  <a:pos x="266" y="352"/>
                </a:cxn>
                <a:cxn ang="0">
                  <a:pos x="234" y="248"/>
                </a:cxn>
                <a:cxn ang="0">
                  <a:pos x="162" y="192"/>
                </a:cxn>
                <a:cxn ang="0">
                  <a:pos x="18" y="240"/>
                </a:cxn>
                <a:cxn ang="0">
                  <a:pos x="2" y="272"/>
                </a:cxn>
              </a:cxnLst>
              <a:rect l="0" t="0" r="r" b="b"/>
              <a:pathLst>
                <a:path w="268" h="451">
                  <a:moveTo>
                    <a:pt x="114" y="0"/>
                  </a:moveTo>
                  <a:cubicBezTo>
                    <a:pt x="102" y="36"/>
                    <a:pt x="71" y="64"/>
                    <a:pt x="50" y="96"/>
                  </a:cubicBezTo>
                  <a:cubicBezTo>
                    <a:pt x="45" y="104"/>
                    <a:pt x="37" y="111"/>
                    <a:pt x="34" y="120"/>
                  </a:cubicBezTo>
                  <a:cubicBezTo>
                    <a:pt x="29" y="136"/>
                    <a:pt x="18" y="168"/>
                    <a:pt x="18" y="168"/>
                  </a:cubicBezTo>
                  <a:cubicBezTo>
                    <a:pt x="21" y="205"/>
                    <a:pt x="22" y="243"/>
                    <a:pt x="26" y="280"/>
                  </a:cubicBezTo>
                  <a:cubicBezTo>
                    <a:pt x="35" y="359"/>
                    <a:pt x="84" y="398"/>
                    <a:pt x="146" y="440"/>
                  </a:cubicBezTo>
                  <a:cubicBezTo>
                    <a:pt x="268" y="431"/>
                    <a:pt x="252" y="451"/>
                    <a:pt x="266" y="352"/>
                  </a:cubicBezTo>
                  <a:cubicBezTo>
                    <a:pt x="260" y="316"/>
                    <a:pt x="256" y="279"/>
                    <a:pt x="234" y="248"/>
                  </a:cubicBezTo>
                  <a:cubicBezTo>
                    <a:pt x="216" y="223"/>
                    <a:pt x="162" y="192"/>
                    <a:pt x="162" y="192"/>
                  </a:cubicBezTo>
                  <a:cubicBezTo>
                    <a:pt x="116" y="199"/>
                    <a:pt x="43" y="190"/>
                    <a:pt x="18" y="240"/>
                  </a:cubicBezTo>
                  <a:cubicBezTo>
                    <a:pt x="0" y="277"/>
                    <a:pt x="20" y="254"/>
                    <a:pt x="2" y="272"/>
                  </a:cubicBezTo>
                </a:path>
              </a:pathLst>
            </a:custGeom>
            <a:noFill/>
            <a:ln w="7620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51" name="Freeform 19"/>
            <p:cNvSpPr>
              <a:spLocks/>
            </p:cNvSpPr>
            <p:nvPr/>
          </p:nvSpPr>
          <p:spPr bwMode="auto">
            <a:xfrm>
              <a:off x="4272" y="2534"/>
              <a:ext cx="323" cy="418"/>
            </a:xfrm>
            <a:custGeom>
              <a:avLst/>
              <a:gdLst/>
              <a:ahLst/>
              <a:cxnLst>
                <a:cxn ang="0">
                  <a:pos x="280" y="66"/>
                </a:cxn>
                <a:cxn ang="0">
                  <a:pos x="224" y="42"/>
                </a:cxn>
                <a:cxn ang="0">
                  <a:pos x="176" y="26"/>
                </a:cxn>
                <a:cxn ang="0">
                  <a:pos x="16" y="82"/>
                </a:cxn>
                <a:cxn ang="0">
                  <a:pos x="128" y="154"/>
                </a:cxn>
                <a:cxn ang="0">
                  <a:pos x="296" y="338"/>
                </a:cxn>
                <a:cxn ang="0">
                  <a:pos x="280" y="394"/>
                </a:cxn>
                <a:cxn ang="0">
                  <a:pos x="192" y="418"/>
                </a:cxn>
                <a:cxn ang="0">
                  <a:pos x="96" y="410"/>
                </a:cxn>
                <a:cxn ang="0">
                  <a:pos x="0" y="306"/>
                </a:cxn>
                <a:cxn ang="0">
                  <a:pos x="88" y="138"/>
                </a:cxn>
                <a:cxn ang="0">
                  <a:pos x="272" y="114"/>
                </a:cxn>
                <a:cxn ang="0">
                  <a:pos x="280" y="66"/>
                </a:cxn>
              </a:cxnLst>
              <a:rect l="0" t="0" r="r" b="b"/>
              <a:pathLst>
                <a:path w="323" h="418">
                  <a:moveTo>
                    <a:pt x="280" y="66"/>
                  </a:moveTo>
                  <a:cubicBezTo>
                    <a:pt x="203" y="40"/>
                    <a:pt x="323" y="82"/>
                    <a:pt x="224" y="42"/>
                  </a:cubicBezTo>
                  <a:cubicBezTo>
                    <a:pt x="208" y="36"/>
                    <a:pt x="176" y="26"/>
                    <a:pt x="176" y="26"/>
                  </a:cubicBezTo>
                  <a:cubicBezTo>
                    <a:pt x="61" y="33"/>
                    <a:pt x="43" y="0"/>
                    <a:pt x="16" y="82"/>
                  </a:cubicBezTo>
                  <a:cubicBezTo>
                    <a:pt x="34" y="137"/>
                    <a:pt x="77" y="137"/>
                    <a:pt x="128" y="154"/>
                  </a:cubicBezTo>
                  <a:cubicBezTo>
                    <a:pt x="210" y="181"/>
                    <a:pt x="270" y="259"/>
                    <a:pt x="296" y="338"/>
                  </a:cubicBezTo>
                  <a:cubicBezTo>
                    <a:pt x="291" y="357"/>
                    <a:pt x="292" y="378"/>
                    <a:pt x="280" y="394"/>
                  </a:cubicBezTo>
                  <a:cubicBezTo>
                    <a:pt x="279" y="395"/>
                    <a:pt x="197" y="417"/>
                    <a:pt x="192" y="418"/>
                  </a:cubicBezTo>
                  <a:cubicBezTo>
                    <a:pt x="160" y="415"/>
                    <a:pt x="127" y="418"/>
                    <a:pt x="96" y="410"/>
                  </a:cubicBezTo>
                  <a:cubicBezTo>
                    <a:pt x="56" y="400"/>
                    <a:pt x="21" y="337"/>
                    <a:pt x="0" y="306"/>
                  </a:cubicBezTo>
                  <a:cubicBezTo>
                    <a:pt x="9" y="214"/>
                    <a:pt x="11" y="189"/>
                    <a:pt x="88" y="138"/>
                  </a:cubicBezTo>
                  <a:cubicBezTo>
                    <a:pt x="137" y="105"/>
                    <a:pt x="232" y="130"/>
                    <a:pt x="272" y="114"/>
                  </a:cubicBezTo>
                  <a:cubicBezTo>
                    <a:pt x="287" y="108"/>
                    <a:pt x="277" y="82"/>
                    <a:pt x="280" y="66"/>
                  </a:cubicBezTo>
                  <a:close/>
                </a:path>
              </a:pathLst>
            </a:custGeom>
            <a:noFill/>
            <a:ln w="7620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54" name="Text Box 22"/>
            <p:cNvSpPr txBox="1">
              <a:spLocks noChangeArrowheads="1"/>
            </p:cNvSpPr>
            <p:nvPr/>
          </p:nvSpPr>
          <p:spPr bwMode="auto">
            <a:xfrm>
              <a:off x="1014" y="2426"/>
              <a:ext cx="4345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6000" b="1"/>
                <a:t>=      </a:t>
              </a:r>
              <a:r>
                <a:rPr lang="en-GB" sz="6000" b="1">
                  <a:latin typeface="Arial" charset="0"/>
                </a:rPr>
                <a:t>or       or       ?</a:t>
              </a:r>
              <a:r>
                <a:rPr lang="en-GB" sz="6000" b="1"/>
                <a:t> </a:t>
              </a:r>
            </a:p>
          </p:txBody>
        </p:sp>
      </p:grpSp>
      <p:grpSp>
        <p:nvGrpSpPr>
          <p:cNvPr id="18458" name="Group 26"/>
          <p:cNvGrpSpPr>
            <a:grpSpLocks/>
          </p:cNvGrpSpPr>
          <p:nvPr/>
        </p:nvGrpSpPr>
        <p:grpSpPr bwMode="auto">
          <a:xfrm>
            <a:off x="1584325" y="2149475"/>
            <a:ext cx="4868863" cy="1006475"/>
            <a:chOff x="998" y="1482"/>
            <a:chExt cx="3067" cy="634"/>
          </a:xfrm>
        </p:grpSpPr>
        <p:grpSp>
          <p:nvGrpSpPr>
            <p:cNvPr id="18444" name="Group 12"/>
            <p:cNvGrpSpPr>
              <a:grpSpLocks/>
            </p:cNvGrpSpPr>
            <p:nvPr/>
          </p:nvGrpSpPr>
          <p:grpSpPr bwMode="auto">
            <a:xfrm>
              <a:off x="1490" y="1535"/>
              <a:ext cx="360" cy="528"/>
              <a:chOff x="1440" y="1512"/>
              <a:chExt cx="360" cy="528"/>
            </a:xfrm>
          </p:grpSpPr>
          <p:sp>
            <p:nvSpPr>
              <p:cNvPr id="18442" name="Freeform 10"/>
              <p:cNvSpPr>
                <a:spLocks/>
              </p:cNvSpPr>
              <p:nvPr/>
            </p:nvSpPr>
            <p:spPr bwMode="auto">
              <a:xfrm>
                <a:off x="1440" y="1512"/>
                <a:ext cx="360" cy="330"/>
              </a:xfrm>
              <a:custGeom>
                <a:avLst/>
                <a:gdLst/>
                <a:ahLst/>
                <a:cxnLst>
                  <a:cxn ang="0">
                    <a:pos x="176" y="0"/>
                  </a:cxn>
                  <a:cxn ang="0">
                    <a:pos x="0" y="312"/>
                  </a:cxn>
                  <a:cxn ang="0">
                    <a:pos x="360" y="312"/>
                  </a:cxn>
                </a:cxnLst>
                <a:rect l="0" t="0" r="r" b="b"/>
                <a:pathLst>
                  <a:path w="360" h="330">
                    <a:moveTo>
                      <a:pt x="176" y="0"/>
                    </a:moveTo>
                    <a:cubicBezTo>
                      <a:pt x="138" y="114"/>
                      <a:pt x="32" y="184"/>
                      <a:pt x="0" y="312"/>
                    </a:cubicBezTo>
                    <a:cubicBezTo>
                      <a:pt x="54" y="330"/>
                      <a:pt x="313" y="312"/>
                      <a:pt x="360" y="312"/>
                    </a:cubicBezTo>
                  </a:path>
                </a:pathLst>
              </a:custGeom>
              <a:noFill/>
              <a:ln w="7620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8443" name="Freeform 11"/>
              <p:cNvSpPr>
                <a:spLocks/>
              </p:cNvSpPr>
              <p:nvPr/>
            </p:nvSpPr>
            <p:spPr bwMode="auto">
              <a:xfrm>
                <a:off x="1656" y="1688"/>
                <a:ext cx="10" cy="35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352"/>
                  </a:cxn>
                </a:cxnLst>
                <a:rect l="0" t="0" r="r" b="b"/>
                <a:pathLst>
                  <a:path w="10" h="352">
                    <a:moveTo>
                      <a:pt x="0" y="0"/>
                    </a:moveTo>
                    <a:cubicBezTo>
                      <a:pt x="10" y="240"/>
                      <a:pt x="8" y="123"/>
                      <a:pt x="8" y="352"/>
                    </a:cubicBezTo>
                  </a:path>
                </a:pathLst>
              </a:custGeom>
              <a:noFill/>
              <a:ln w="7620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8445" name="Freeform 13"/>
            <p:cNvSpPr>
              <a:spLocks/>
            </p:cNvSpPr>
            <p:nvPr/>
          </p:nvSpPr>
          <p:spPr bwMode="auto">
            <a:xfrm>
              <a:off x="2808" y="1517"/>
              <a:ext cx="328" cy="563"/>
            </a:xfrm>
            <a:custGeom>
              <a:avLst/>
              <a:gdLst/>
              <a:ahLst/>
              <a:cxnLst>
                <a:cxn ang="0">
                  <a:pos x="288" y="107"/>
                </a:cxn>
                <a:cxn ang="0">
                  <a:pos x="264" y="35"/>
                </a:cxn>
                <a:cxn ang="0">
                  <a:pos x="216" y="19"/>
                </a:cxn>
                <a:cxn ang="0">
                  <a:pos x="192" y="11"/>
                </a:cxn>
                <a:cxn ang="0">
                  <a:pos x="0" y="115"/>
                </a:cxn>
                <a:cxn ang="0">
                  <a:pos x="88" y="323"/>
                </a:cxn>
                <a:cxn ang="0">
                  <a:pos x="144" y="339"/>
                </a:cxn>
                <a:cxn ang="0">
                  <a:pos x="296" y="243"/>
                </a:cxn>
                <a:cxn ang="0">
                  <a:pos x="280" y="315"/>
                </a:cxn>
                <a:cxn ang="0">
                  <a:pos x="248" y="619"/>
                </a:cxn>
              </a:cxnLst>
              <a:rect l="0" t="0" r="r" b="b"/>
              <a:pathLst>
                <a:path w="296" h="619">
                  <a:moveTo>
                    <a:pt x="288" y="107"/>
                  </a:moveTo>
                  <a:cubicBezTo>
                    <a:pt x="285" y="91"/>
                    <a:pt x="285" y="48"/>
                    <a:pt x="264" y="35"/>
                  </a:cubicBezTo>
                  <a:cubicBezTo>
                    <a:pt x="250" y="26"/>
                    <a:pt x="232" y="24"/>
                    <a:pt x="216" y="19"/>
                  </a:cubicBezTo>
                  <a:cubicBezTo>
                    <a:pt x="208" y="16"/>
                    <a:pt x="192" y="11"/>
                    <a:pt x="192" y="11"/>
                  </a:cubicBezTo>
                  <a:cubicBezTo>
                    <a:pt x="55" y="26"/>
                    <a:pt x="38" y="0"/>
                    <a:pt x="0" y="115"/>
                  </a:cubicBezTo>
                  <a:cubicBezTo>
                    <a:pt x="5" y="182"/>
                    <a:pt x="10" y="289"/>
                    <a:pt x="88" y="323"/>
                  </a:cubicBezTo>
                  <a:cubicBezTo>
                    <a:pt x="106" y="331"/>
                    <a:pt x="126" y="333"/>
                    <a:pt x="144" y="339"/>
                  </a:cubicBezTo>
                  <a:cubicBezTo>
                    <a:pt x="255" y="330"/>
                    <a:pt x="271" y="345"/>
                    <a:pt x="296" y="243"/>
                  </a:cubicBezTo>
                  <a:cubicBezTo>
                    <a:pt x="283" y="63"/>
                    <a:pt x="290" y="105"/>
                    <a:pt x="280" y="315"/>
                  </a:cubicBezTo>
                  <a:cubicBezTo>
                    <a:pt x="275" y="414"/>
                    <a:pt x="248" y="520"/>
                    <a:pt x="248" y="619"/>
                  </a:cubicBezTo>
                </a:path>
              </a:pathLst>
            </a:custGeom>
            <a:noFill/>
            <a:ln w="7620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55" name="Text Box 23"/>
            <p:cNvSpPr txBox="1">
              <a:spLocks noChangeArrowheads="1"/>
            </p:cNvSpPr>
            <p:nvPr/>
          </p:nvSpPr>
          <p:spPr bwMode="auto">
            <a:xfrm>
              <a:off x="998" y="1482"/>
              <a:ext cx="3067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6000" b="1"/>
                <a:t>=      </a:t>
              </a:r>
              <a:r>
                <a:rPr lang="en-GB" sz="6000" b="1">
                  <a:latin typeface="Arial" charset="0"/>
                </a:rPr>
                <a:t>or        ?</a:t>
              </a:r>
              <a:r>
                <a:rPr lang="en-GB" sz="6000" b="1"/>
                <a:t> </a:t>
              </a:r>
            </a:p>
          </p:txBody>
        </p:sp>
      </p:grpSp>
      <p:sp>
        <p:nvSpPr>
          <p:cNvPr id="18460" name="Text Box 28"/>
          <p:cNvSpPr txBox="1">
            <a:spLocks noChangeArrowheads="1"/>
          </p:cNvSpPr>
          <p:nvPr/>
        </p:nvSpPr>
        <p:spPr bwMode="auto">
          <a:xfrm>
            <a:off x="835025" y="4792663"/>
            <a:ext cx="72961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7200" b="1">
                <a:latin typeface="Arial" charset="0"/>
              </a:rPr>
              <a:t>I 2 3 4 5 6 7 8 9 0</a:t>
            </a:r>
          </a:p>
        </p:txBody>
      </p:sp>
      <p:grpSp>
        <p:nvGrpSpPr>
          <p:cNvPr id="18467" name="Group 35"/>
          <p:cNvGrpSpPr>
            <a:grpSpLocks/>
          </p:cNvGrpSpPr>
          <p:nvPr/>
        </p:nvGrpSpPr>
        <p:grpSpPr bwMode="auto">
          <a:xfrm>
            <a:off x="3124200" y="5994400"/>
            <a:ext cx="2603500" cy="622300"/>
            <a:chOff x="1968" y="3776"/>
            <a:chExt cx="1640" cy="392"/>
          </a:xfrm>
        </p:grpSpPr>
        <p:grpSp>
          <p:nvGrpSpPr>
            <p:cNvPr id="18463" name="Group 31"/>
            <p:cNvGrpSpPr>
              <a:grpSpLocks/>
            </p:cNvGrpSpPr>
            <p:nvPr/>
          </p:nvGrpSpPr>
          <p:grpSpPr bwMode="auto">
            <a:xfrm>
              <a:off x="1968" y="3776"/>
              <a:ext cx="280" cy="392"/>
              <a:chOff x="1920" y="3912"/>
              <a:chExt cx="280" cy="392"/>
            </a:xfrm>
          </p:grpSpPr>
          <p:sp>
            <p:nvSpPr>
              <p:cNvPr id="18461" name="Freeform 29"/>
              <p:cNvSpPr>
                <a:spLocks/>
              </p:cNvSpPr>
              <p:nvPr/>
            </p:nvSpPr>
            <p:spPr bwMode="auto">
              <a:xfrm>
                <a:off x="1920" y="3912"/>
                <a:ext cx="280" cy="321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0" y="128"/>
                  </a:cxn>
                  <a:cxn ang="0">
                    <a:pos x="280" y="248"/>
                  </a:cxn>
                </a:cxnLst>
                <a:rect l="0" t="0" r="r" b="b"/>
                <a:pathLst>
                  <a:path w="280" h="321">
                    <a:moveTo>
                      <a:pt x="8" y="0"/>
                    </a:moveTo>
                    <a:cubicBezTo>
                      <a:pt x="5" y="43"/>
                      <a:pt x="0" y="85"/>
                      <a:pt x="0" y="128"/>
                    </a:cubicBezTo>
                    <a:cubicBezTo>
                      <a:pt x="0" y="321"/>
                      <a:pt x="60" y="248"/>
                      <a:pt x="280" y="248"/>
                    </a:cubicBezTo>
                  </a:path>
                </a:pathLst>
              </a:custGeom>
              <a:noFill/>
              <a:ln w="7620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8462" name="Freeform 30"/>
              <p:cNvSpPr>
                <a:spLocks/>
              </p:cNvSpPr>
              <p:nvPr/>
            </p:nvSpPr>
            <p:spPr bwMode="auto">
              <a:xfrm>
                <a:off x="2048" y="3992"/>
                <a:ext cx="1" cy="3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12"/>
                  </a:cxn>
                </a:cxnLst>
                <a:rect l="0" t="0" r="r" b="b"/>
                <a:pathLst>
                  <a:path w="1" h="312">
                    <a:moveTo>
                      <a:pt x="0" y="0"/>
                    </a:moveTo>
                    <a:cubicBezTo>
                      <a:pt x="0" y="104"/>
                      <a:pt x="0" y="208"/>
                      <a:pt x="0" y="312"/>
                    </a:cubicBezTo>
                  </a:path>
                </a:pathLst>
              </a:custGeom>
              <a:noFill/>
              <a:ln w="7620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8466" name="Group 34"/>
            <p:cNvGrpSpPr>
              <a:grpSpLocks/>
            </p:cNvGrpSpPr>
            <p:nvPr/>
          </p:nvGrpSpPr>
          <p:grpSpPr bwMode="auto">
            <a:xfrm>
              <a:off x="3312" y="3781"/>
              <a:ext cx="296" cy="387"/>
              <a:chOff x="3320" y="3901"/>
              <a:chExt cx="296" cy="387"/>
            </a:xfrm>
          </p:grpSpPr>
          <p:sp>
            <p:nvSpPr>
              <p:cNvPr id="18464" name="Freeform 32"/>
              <p:cNvSpPr>
                <a:spLocks/>
              </p:cNvSpPr>
              <p:nvPr/>
            </p:nvSpPr>
            <p:spPr bwMode="auto">
              <a:xfrm>
                <a:off x="3320" y="3901"/>
                <a:ext cx="272" cy="387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256" y="19"/>
                  </a:cxn>
                  <a:cxn ang="0">
                    <a:pos x="240" y="67"/>
                  </a:cxn>
                  <a:cxn ang="0">
                    <a:pos x="144" y="211"/>
                  </a:cxn>
                  <a:cxn ang="0">
                    <a:pos x="72" y="339"/>
                  </a:cxn>
                  <a:cxn ang="0">
                    <a:pos x="56" y="363"/>
                  </a:cxn>
                  <a:cxn ang="0">
                    <a:pos x="40" y="387"/>
                  </a:cxn>
                </a:cxnLst>
                <a:rect l="0" t="0" r="r" b="b"/>
                <a:pathLst>
                  <a:path w="272" h="387">
                    <a:moveTo>
                      <a:pt x="0" y="11"/>
                    </a:moveTo>
                    <a:cubicBezTo>
                      <a:pt x="85" y="14"/>
                      <a:pt x="173" y="0"/>
                      <a:pt x="256" y="19"/>
                    </a:cubicBezTo>
                    <a:cubicBezTo>
                      <a:pt x="272" y="23"/>
                      <a:pt x="249" y="53"/>
                      <a:pt x="240" y="67"/>
                    </a:cubicBezTo>
                    <a:cubicBezTo>
                      <a:pt x="210" y="112"/>
                      <a:pt x="181" y="174"/>
                      <a:pt x="144" y="211"/>
                    </a:cubicBezTo>
                    <a:cubicBezTo>
                      <a:pt x="129" y="257"/>
                      <a:pt x="98" y="299"/>
                      <a:pt x="72" y="339"/>
                    </a:cubicBezTo>
                    <a:cubicBezTo>
                      <a:pt x="67" y="347"/>
                      <a:pt x="61" y="355"/>
                      <a:pt x="56" y="363"/>
                    </a:cubicBezTo>
                    <a:cubicBezTo>
                      <a:pt x="51" y="371"/>
                      <a:pt x="40" y="387"/>
                      <a:pt x="40" y="387"/>
                    </a:cubicBezTo>
                  </a:path>
                </a:pathLst>
              </a:custGeom>
              <a:noFill/>
              <a:ln w="7620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8465" name="Freeform 33"/>
              <p:cNvSpPr>
                <a:spLocks/>
              </p:cNvSpPr>
              <p:nvPr/>
            </p:nvSpPr>
            <p:spPr bwMode="auto">
              <a:xfrm>
                <a:off x="3320" y="4128"/>
                <a:ext cx="296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96" y="0"/>
                  </a:cxn>
                </a:cxnLst>
                <a:rect l="0" t="0" r="r" b="b"/>
                <a:pathLst>
                  <a:path w="296" h="17">
                    <a:moveTo>
                      <a:pt x="0" y="0"/>
                    </a:moveTo>
                    <a:cubicBezTo>
                      <a:pt x="86" y="17"/>
                      <a:pt x="220" y="0"/>
                      <a:pt x="296" y="0"/>
                    </a:cubicBezTo>
                  </a:path>
                </a:pathLst>
              </a:custGeom>
              <a:noFill/>
              <a:ln w="7620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animBg="1"/>
      <p:bldP spid="18446" grpId="0" animBg="1"/>
      <p:bldP spid="18460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20" name="Text Box 52"/>
          <p:cNvSpPr txBox="1">
            <a:spLocks noChangeArrowheads="1"/>
          </p:cNvSpPr>
          <p:nvPr/>
        </p:nvSpPr>
        <p:spPr bwMode="auto">
          <a:xfrm>
            <a:off x="2794454" y="276543"/>
            <a:ext cx="37071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="1" u="sng">
                <a:latin typeface="Arial" charset="0"/>
              </a:rPr>
              <a:t>Transfusion Time - Upper Limits</a:t>
            </a:r>
          </a:p>
        </p:txBody>
      </p:sp>
      <p:sp>
        <p:nvSpPr>
          <p:cNvPr id="32854" name="Text Box 86"/>
          <p:cNvSpPr txBox="1">
            <a:spLocks noChangeArrowheads="1"/>
          </p:cNvSpPr>
          <p:nvPr/>
        </p:nvSpPr>
        <p:spPr bwMode="auto">
          <a:xfrm>
            <a:off x="865188" y="5430383"/>
            <a:ext cx="7512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>
                <a:latin typeface="Arial" charset="0"/>
              </a:rPr>
              <a:t>4 hours </a:t>
            </a:r>
            <a:r>
              <a:rPr lang="en-GB" sz="1800" b="1">
                <a:solidFill>
                  <a:srgbClr val="FF0000"/>
                </a:solidFill>
                <a:latin typeface="Arial" charset="0"/>
              </a:rPr>
              <a:t>maximum</a:t>
            </a:r>
            <a:r>
              <a:rPr lang="en-GB" sz="1800">
                <a:latin typeface="Arial" charset="0"/>
              </a:rPr>
              <a:t> </a:t>
            </a:r>
            <a:r>
              <a:rPr lang="en-GB" sz="1800" u="sng">
                <a:latin typeface="Arial" charset="0"/>
              </a:rPr>
              <a:t>after removal from refrigeration</a:t>
            </a:r>
            <a:r>
              <a:rPr lang="en-GB" sz="1800">
                <a:latin typeface="Arial" charset="0"/>
              </a:rPr>
              <a:t> to </a:t>
            </a:r>
            <a:r>
              <a:rPr lang="en-GB" sz="1800" b="1" u="sng">
                <a:solidFill>
                  <a:srgbClr val="FF0000"/>
                </a:solidFill>
                <a:latin typeface="Arial" charset="0"/>
              </a:rPr>
              <a:t>END</a:t>
            </a:r>
            <a:r>
              <a:rPr lang="en-GB" sz="1800">
                <a:latin typeface="Arial" charset="0"/>
              </a:rPr>
              <a:t> of transfusion</a:t>
            </a:r>
          </a:p>
        </p:txBody>
      </p:sp>
      <p:grpSp>
        <p:nvGrpSpPr>
          <p:cNvPr id="100" name="Group 99"/>
          <p:cNvGrpSpPr/>
          <p:nvPr/>
        </p:nvGrpSpPr>
        <p:grpSpPr>
          <a:xfrm>
            <a:off x="309563" y="2938008"/>
            <a:ext cx="8116887" cy="2312987"/>
            <a:chOff x="309563" y="3068638"/>
            <a:chExt cx="8116887" cy="2312987"/>
          </a:xfrm>
        </p:grpSpPr>
        <p:grpSp>
          <p:nvGrpSpPr>
            <p:cNvPr id="32770" name="Group 2"/>
            <p:cNvGrpSpPr>
              <a:grpSpLocks/>
            </p:cNvGrpSpPr>
            <p:nvPr/>
          </p:nvGrpSpPr>
          <p:grpSpPr bwMode="auto">
            <a:xfrm>
              <a:off x="309563" y="3152775"/>
              <a:ext cx="2909887" cy="2195513"/>
              <a:chOff x="195" y="2218"/>
              <a:chExt cx="1833" cy="1383"/>
            </a:xfrm>
          </p:grpSpPr>
          <p:sp>
            <p:nvSpPr>
              <p:cNvPr id="32771" name="Rectangle 3" descr="50%"/>
              <p:cNvSpPr>
                <a:spLocks noChangeArrowheads="1"/>
              </p:cNvSpPr>
              <p:nvPr/>
            </p:nvSpPr>
            <p:spPr bwMode="auto">
              <a:xfrm>
                <a:off x="472" y="2275"/>
                <a:ext cx="1555" cy="1071"/>
              </a:xfrm>
              <a:prstGeom prst="rect">
                <a:avLst/>
              </a:prstGeom>
              <a:pattFill prst="pct50">
                <a:fgClr>
                  <a:srgbClr val="FF0000"/>
                </a:fgClr>
                <a:bgClr>
                  <a:srgbClr val="FFFFCC"/>
                </a:bgClr>
              </a:patt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772" name="Rectangle 4"/>
              <p:cNvSpPr>
                <a:spLocks noChangeArrowheads="1"/>
              </p:cNvSpPr>
              <p:nvPr/>
            </p:nvSpPr>
            <p:spPr bwMode="auto">
              <a:xfrm>
                <a:off x="472" y="2275"/>
                <a:ext cx="1555" cy="10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773" name="Line 5"/>
              <p:cNvSpPr>
                <a:spLocks noChangeShapeType="1"/>
              </p:cNvSpPr>
              <p:nvPr/>
            </p:nvSpPr>
            <p:spPr bwMode="auto">
              <a:xfrm>
                <a:off x="472" y="3168"/>
                <a:ext cx="1555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774" name="Line 6"/>
              <p:cNvSpPr>
                <a:spLocks noChangeShapeType="1"/>
              </p:cNvSpPr>
              <p:nvPr/>
            </p:nvSpPr>
            <p:spPr bwMode="auto">
              <a:xfrm>
                <a:off x="472" y="2991"/>
                <a:ext cx="155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775" name="Line 7"/>
              <p:cNvSpPr>
                <a:spLocks noChangeShapeType="1"/>
              </p:cNvSpPr>
              <p:nvPr/>
            </p:nvSpPr>
            <p:spPr bwMode="auto">
              <a:xfrm>
                <a:off x="472" y="2814"/>
                <a:ext cx="155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776" name="Line 8"/>
              <p:cNvSpPr>
                <a:spLocks noChangeShapeType="1"/>
              </p:cNvSpPr>
              <p:nvPr/>
            </p:nvSpPr>
            <p:spPr bwMode="auto">
              <a:xfrm>
                <a:off x="472" y="2629"/>
                <a:ext cx="1555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777" name="Line 9"/>
              <p:cNvSpPr>
                <a:spLocks noChangeShapeType="1"/>
              </p:cNvSpPr>
              <p:nvPr/>
            </p:nvSpPr>
            <p:spPr bwMode="auto">
              <a:xfrm>
                <a:off x="472" y="2452"/>
                <a:ext cx="155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778" name="Line 10"/>
              <p:cNvSpPr>
                <a:spLocks noChangeShapeType="1"/>
              </p:cNvSpPr>
              <p:nvPr/>
            </p:nvSpPr>
            <p:spPr bwMode="auto">
              <a:xfrm>
                <a:off x="472" y="2275"/>
                <a:ext cx="155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779" name="Rectangle 11"/>
              <p:cNvSpPr>
                <a:spLocks noChangeArrowheads="1"/>
              </p:cNvSpPr>
              <p:nvPr/>
            </p:nvSpPr>
            <p:spPr bwMode="auto">
              <a:xfrm>
                <a:off x="472" y="2275"/>
                <a:ext cx="1555" cy="1071"/>
              </a:xfrm>
              <a:prstGeom prst="rect">
                <a:avLst/>
              </a:prstGeom>
              <a:noFill/>
              <a:ln w="9525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780" name="Line 12"/>
              <p:cNvSpPr>
                <a:spLocks noChangeShapeType="1"/>
              </p:cNvSpPr>
              <p:nvPr/>
            </p:nvSpPr>
            <p:spPr bwMode="auto">
              <a:xfrm>
                <a:off x="472" y="2275"/>
                <a:ext cx="1" cy="107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781" name="Line 13"/>
              <p:cNvSpPr>
                <a:spLocks noChangeShapeType="1"/>
              </p:cNvSpPr>
              <p:nvPr/>
            </p:nvSpPr>
            <p:spPr bwMode="auto">
              <a:xfrm>
                <a:off x="449" y="3346"/>
                <a:ext cx="2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782" name="Line 14"/>
              <p:cNvSpPr>
                <a:spLocks noChangeShapeType="1"/>
              </p:cNvSpPr>
              <p:nvPr/>
            </p:nvSpPr>
            <p:spPr bwMode="auto">
              <a:xfrm>
                <a:off x="449" y="3168"/>
                <a:ext cx="23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783" name="Line 15"/>
              <p:cNvSpPr>
                <a:spLocks noChangeShapeType="1"/>
              </p:cNvSpPr>
              <p:nvPr/>
            </p:nvSpPr>
            <p:spPr bwMode="auto">
              <a:xfrm>
                <a:off x="449" y="2991"/>
                <a:ext cx="2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784" name="Line 16"/>
              <p:cNvSpPr>
                <a:spLocks noChangeShapeType="1"/>
              </p:cNvSpPr>
              <p:nvPr/>
            </p:nvSpPr>
            <p:spPr bwMode="auto">
              <a:xfrm>
                <a:off x="449" y="2814"/>
                <a:ext cx="2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785" name="Line 17"/>
              <p:cNvSpPr>
                <a:spLocks noChangeShapeType="1"/>
              </p:cNvSpPr>
              <p:nvPr/>
            </p:nvSpPr>
            <p:spPr bwMode="auto">
              <a:xfrm>
                <a:off x="449" y="2629"/>
                <a:ext cx="23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786" name="Line 18"/>
              <p:cNvSpPr>
                <a:spLocks noChangeShapeType="1"/>
              </p:cNvSpPr>
              <p:nvPr/>
            </p:nvSpPr>
            <p:spPr bwMode="auto">
              <a:xfrm>
                <a:off x="449" y="2452"/>
                <a:ext cx="2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787" name="Line 19"/>
              <p:cNvSpPr>
                <a:spLocks noChangeShapeType="1"/>
              </p:cNvSpPr>
              <p:nvPr/>
            </p:nvSpPr>
            <p:spPr bwMode="auto">
              <a:xfrm>
                <a:off x="449" y="2275"/>
                <a:ext cx="2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788" name="Line 20"/>
              <p:cNvSpPr>
                <a:spLocks noChangeShapeType="1"/>
              </p:cNvSpPr>
              <p:nvPr/>
            </p:nvSpPr>
            <p:spPr bwMode="auto">
              <a:xfrm>
                <a:off x="472" y="3346"/>
                <a:ext cx="155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789" name="Line 21"/>
              <p:cNvSpPr>
                <a:spLocks noChangeShapeType="1"/>
              </p:cNvSpPr>
              <p:nvPr/>
            </p:nvSpPr>
            <p:spPr bwMode="auto">
              <a:xfrm flipV="1">
                <a:off x="472" y="3346"/>
                <a:ext cx="1" cy="3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790" name="Line 22"/>
              <p:cNvSpPr>
                <a:spLocks noChangeShapeType="1"/>
              </p:cNvSpPr>
              <p:nvPr/>
            </p:nvSpPr>
            <p:spPr bwMode="auto">
              <a:xfrm flipV="1">
                <a:off x="583" y="3346"/>
                <a:ext cx="1" cy="3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791" name="Line 23"/>
              <p:cNvSpPr>
                <a:spLocks noChangeShapeType="1"/>
              </p:cNvSpPr>
              <p:nvPr/>
            </p:nvSpPr>
            <p:spPr bwMode="auto">
              <a:xfrm flipV="1">
                <a:off x="695" y="3346"/>
                <a:ext cx="1" cy="3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792" name="Line 24"/>
              <p:cNvSpPr>
                <a:spLocks noChangeShapeType="1"/>
              </p:cNvSpPr>
              <p:nvPr/>
            </p:nvSpPr>
            <p:spPr bwMode="auto">
              <a:xfrm flipV="1">
                <a:off x="806" y="3346"/>
                <a:ext cx="1" cy="3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793" name="Line 25"/>
              <p:cNvSpPr>
                <a:spLocks noChangeShapeType="1"/>
              </p:cNvSpPr>
              <p:nvPr/>
            </p:nvSpPr>
            <p:spPr bwMode="auto">
              <a:xfrm flipV="1">
                <a:off x="918" y="3346"/>
                <a:ext cx="0" cy="3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794" name="Line 26"/>
              <p:cNvSpPr>
                <a:spLocks noChangeShapeType="1"/>
              </p:cNvSpPr>
              <p:nvPr/>
            </p:nvSpPr>
            <p:spPr bwMode="auto">
              <a:xfrm flipV="1">
                <a:off x="1029" y="3346"/>
                <a:ext cx="1" cy="3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795" name="Line 27"/>
              <p:cNvSpPr>
                <a:spLocks noChangeShapeType="1"/>
              </p:cNvSpPr>
              <p:nvPr/>
            </p:nvSpPr>
            <p:spPr bwMode="auto">
              <a:xfrm flipV="1">
                <a:off x="1141" y="3346"/>
                <a:ext cx="0" cy="3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796" name="Line 28"/>
              <p:cNvSpPr>
                <a:spLocks noChangeShapeType="1"/>
              </p:cNvSpPr>
              <p:nvPr/>
            </p:nvSpPr>
            <p:spPr bwMode="auto">
              <a:xfrm flipV="1">
                <a:off x="1252" y="3346"/>
                <a:ext cx="1" cy="3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797" name="Line 29"/>
              <p:cNvSpPr>
                <a:spLocks noChangeShapeType="1"/>
              </p:cNvSpPr>
              <p:nvPr/>
            </p:nvSpPr>
            <p:spPr bwMode="auto">
              <a:xfrm flipV="1">
                <a:off x="1359" y="3346"/>
                <a:ext cx="0" cy="3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798" name="Line 30"/>
              <p:cNvSpPr>
                <a:spLocks noChangeShapeType="1"/>
              </p:cNvSpPr>
              <p:nvPr/>
            </p:nvSpPr>
            <p:spPr bwMode="auto">
              <a:xfrm flipV="1">
                <a:off x="1470" y="3346"/>
                <a:ext cx="1" cy="3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799" name="Line 31"/>
              <p:cNvSpPr>
                <a:spLocks noChangeShapeType="1"/>
              </p:cNvSpPr>
              <p:nvPr/>
            </p:nvSpPr>
            <p:spPr bwMode="auto">
              <a:xfrm flipV="1">
                <a:off x="1582" y="3346"/>
                <a:ext cx="0" cy="3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800" name="Line 32"/>
              <p:cNvSpPr>
                <a:spLocks noChangeShapeType="1"/>
              </p:cNvSpPr>
              <p:nvPr/>
            </p:nvSpPr>
            <p:spPr bwMode="auto">
              <a:xfrm flipV="1">
                <a:off x="1693" y="3346"/>
                <a:ext cx="1" cy="3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801" name="Line 33"/>
              <p:cNvSpPr>
                <a:spLocks noChangeShapeType="1"/>
              </p:cNvSpPr>
              <p:nvPr/>
            </p:nvSpPr>
            <p:spPr bwMode="auto">
              <a:xfrm flipV="1">
                <a:off x="1804" y="3346"/>
                <a:ext cx="1" cy="3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802" name="Line 34"/>
              <p:cNvSpPr>
                <a:spLocks noChangeShapeType="1"/>
              </p:cNvSpPr>
              <p:nvPr/>
            </p:nvSpPr>
            <p:spPr bwMode="auto">
              <a:xfrm flipV="1">
                <a:off x="1916" y="3346"/>
                <a:ext cx="1" cy="3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803" name="Line 35"/>
              <p:cNvSpPr>
                <a:spLocks noChangeShapeType="1"/>
              </p:cNvSpPr>
              <p:nvPr/>
            </p:nvSpPr>
            <p:spPr bwMode="auto">
              <a:xfrm flipV="1">
                <a:off x="2027" y="3346"/>
                <a:ext cx="1" cy="3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804" name="Rectangle 36"/>
              <p:cNvSpPr>
                <a:spLocks noChangeArrowheads="1"/>
              </p:cNvSpPr>
              <p:nvPr/>
            </p:nvSpPr>
            <p:spPr bwMode="auto">
              <a:xfrm>
                <a:off x="379" y="3289"/>
                <a:ext cx="49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10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lang="en-GB"/>
              </a:p>
            </p:txBody>
          </p:sp>
          <p:sp>
            <p:nvSpPr>
              <p:cNvPr id="32805" name="Rectangle 37"/>
              <p:cNvSpPr>
                <a:spLocks noChangeArrowheads="1"/>
              </p:cNvSpPr>
              <p:nvPr/>
            </p:nvSpPr>
            <p:spPr bwMode="auto">
              <a:xfrm>
                <a:off x="342" y="3112"/>
                <a:ext cx="98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100">
                    <a:solidFill>
                      <a:srgbClr val="000000"/>
                    </a:solidFill>
                    <a:latin typeface="Arial" charset="0"/>
                  </a:rPr>
                  <a:t>20</a:t>
                </a:r>
                <a:endParaRPr lang="en-GB"/>
              </a:p>
            </p:txBody>
          </p:sp>
          <p:sp>
            <p:nvSpPr>
              <p:cNvPr id="32806" name="Rectangle 38"/>
              <p:cNvSpPr>
                <a:spLocks noChangeArrowheads="1"/>
              </p:cNvSpPr>
              <p:nvPr/>
            </p:nvSpPr>
            <p:spPr bwMode="auto">
              <a:xfrm>
                <a:off x="342" y="2934"/>
                <a:ext cx="98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100">
                    <a:solidFill>
                      <a:srgbClr val="000000"/>
                    </a:solidFill>
                    <a:latin typeface="Arial" charset="0"/>
                  </a:rPr>
                  <a:t>40</a:t>
                </a:r>
                <a:endParaRPr lang="en-GB"/>
              </a:p>
            </p:txBody>
          </p:sp>
          <p:sp>
            <p:nvSpPr>
              <p:cNvPr id="32807" name="Rectangle 39"/>
              <p:cNvSpPr>
                <a:spLocks noChangeArrowheads="1"/>
              </p:cNvSpPr>
              <p:nvPr/>
            </p:nvSpPr>
            <p:spPr bwMode="auto">
              <a:xfrm>
                <a:off x="342" y="2757"/>
                <a:ext cx="98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100">
                    <a:solidFill>
                      <a:srgbClr val="000000"/>
                    </a:solidFill>
                    <a:latin typeface="Arial" charset="0"/>
                  </a:rPr>
                  <a:t>60</a:t>
                </a:r>
                <a:endParaRPr lang="en-GB"/>
              </a:p>
            </p:txBody>
          </p:sp>
          <p:sp>
            <p:nvSpPr>
              <p:cNvPr id="32808" name="Rectangle 40"/>
              <p:cNvSpPr>
                <a:spLocks noChangeArrowheads="1"/>
              </p:cNvSpPr>
              <p:nvPr/>
            </p:nvSpPr>
            <p:spPr bwMode="auto">
              <a:xfrm>
                <a:off x="342" y="2573"/>
                <a:ext cx="98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100">
                    <a:solidFill>
                      <a:srgbClr val="000000"/>
                    </a:solidFill>
                    <a:latin typeface="Arial" charset="0"/>
                  </a:rPr>
                  <a:t>80</a:t>
                </a:r>
                <a:endParaRPr lang="en-GB"/>
              </a:p>
            </p:txBody>
          </p:sp>
          <p:sp>
            <p:nvSpPr>
              <p:cNvPr id="32809" name="Rectangle 41"/>
              <p:cNvSpPr>
                <a:spLocks noChangeArrowheads="1"/>
              </p:cNvSpPr>
              <p:nvPr/>
            </p:nvSpPr>
            <p:spPr bwMode="auto">
              <a:xfrm>
                <a:off x="305" y="2395"/>
                <a:ext cx="147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100">
                    <a:solidFill>
                      <a:srgbClr val="000000"/>
                    </a:solidFill>
                    <a:latin typeface="Arial" charset="0"/>
                  </a:rPr>
                  <a:t>100</a:t>
                </a:r>
                <a:endParaRPr lang="en-GB"/>
              </a:p>
            </p:txBody>
          </p:sp>
          <p:sp>
            <p:nvSpPr>
              <p:cNvPr id="32810" name="Rectangle 42"/>
              <p:cNvSpPr>
                <a:spLocks noChangeArrowheads="1"/>
              </p:cNvSpPr>
              <p:nvPr/>
            </p:nvSpPr>
            <p:spPr bwMode="auto">
              <a:xfrm>
                <a:off x="305" y="2218"/>
                <a:ext cx="147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100">
                    <a:solidFill>
                      <a:srgbClr val="000000"/>
                    </a:solidFill>
                    <a:latin typeface="Arial" charset="0"/>
                  </a:rPr>
                  <a:t>120</a:t>
                </a:r>
                <a:endParaRPr lang="en-GB"/>
              </a:p>
            </p:txBody>
          </p:sp>
          <p:sp>
            <p:nvSpPr>
              <p:cNvPr id="32811" name="Rectangle 43"/>
              <p:cNvSpPr>
                <a:spLocks noChangeArrowheads="1"/>
              </p:cNvSpPr>
              <p:nvPr/>
            </p:nvSpPr>
            <p:spPr bwMode="auto">
              <a:xfrm>
                <a:off x="510" y="3445"/>
                <a:ext cx="49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100">
                    <a:solidFill>
                      <a:srgbClr val="000000"/>
                    </a:solidFill>
                    <a:latin typeface="Arial" charset="0"/>
                  </a:rPr>
                  <a:t>1</a:t>
                </a:r>
                <a:endParaRPr lang="en-GB"/>
              </a:p>
            </p:txBody>
          </p:sp>
          <p:sp>
            <p:nvSpPr>
              <p:cNvPr id="32812" name="Rectangle 44"/>
              <p:cNvSpPr>
                <a:spLocks noChangeArrowheads="1"/>
              </p:cNvSpPr>
              <p:nvPr/>
            </p:nvSpPr>
            <p:spPr bwMode="auto">
              <a:xfrm>
                <a:off x="732" y="3445"/>
                <a:ext cx="49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100">
                    <a:solidFill>
                      <a:srgbClr val="000000"/>
                    </a:solidFill>
                    <a:latin typeface="Arial" charset="0"/>
                  </a:rPr>
                  <a:t>2</a:t>
                </a:r>
                <a:endParaRPr lang="en-GB"/>
              </a:p>
            </p:txBody>
          </p:sp>
          <p:sp>
            <p:nvSpPr>
              <p:cNvPr id="32813" name="Rectangle 45"/>
              <p:cNvSpPr>
                <a:spLocks noChangeArrowheads="1"/>
              </p:cNvSpPr>
              <p:nvPr/>
            </p:nvSpPr>
            <p:spPr bwMode="auto">
              <a:xfrm>
                <a:off x="955" y="3445"/>
                <a:ext cx="49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100">
                    <a:solidFill>
                      <a:srgbClr val="000000"/>
                    </a:solidFill>
                    <a:latin typeface="Arial" charset="0"/>
                  </a:rPr>
                  <a:t>3</a:t>
                </a:r>
                <a:endParaRPr lang="en-GB"/>
              </a:p>
            </p:txBody>
          </p:sp>
          <p:sp>
            <p:nvSpPr>
              <p:cNvPr id="32814" name="Rectangle 46"/>
              <p:cNvSpPr>
                <a:spLocks noChangeArrowheads="1"/>
              </p:cNvSpPr>
              <p:nvPr/>
            </p:nvSpPr>
            <p:spPr bwMode="auto">
              <a:xfrm>
                <a:off x="1178" y="3445"/>
                <a:ext cx="49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100">
                    <a:solidFill>
                      <a:srgbClr val="000000"/>
                    </a:solidFill>
                    <a:latin typeface="Arial" charset="0"/>
                  </a:rPr>
                  <a:t>4</a:t>
                </a:r>
                <a:endParaRPr lang="en-GB"/>
              </a:p>
            </p:txBody>
          </p:sp>
          <p:sp>
            <p:nvSpPr>
              <p:cNvPr id="32815" name="Rectangle 47"/>
              <p:cNvSpPr>
                <a:spLocks noChangeArrowheads="1"/>
              </p:cNvSpPr>
              <p:nvPr/>
            </p:nvSpPr>
            <p:spPr bwMode="auto">
              <a:xfrm>
                <a:off x="1396" y="3445"/>
                <a:ext cx="49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100">
                    <a:solidFill>
                      <a:srgbClr val="000000"/>
                    </a:solidFill>
                    <a:latin typeface="Arial" charset="0"/>
                  </a:rPr>
                  <a:t>5</a:t>
                </a:r>
                <a:endParaRPr lang="en-GB"/>
              </a:p>
            </p:txBody>
          </p:sp>
          <p:sp>
            <p:nvSpPr>
              <p:cNvPr id="32816" name="Rectangle 48"/>
              <p:cNvSpPr>
                <a:spLocks noChangeArrowheads="1"/>
              </p:cNvSpPr>
              <p:nvPr/>
            </p:nvSpPr>
            <p:spPr bwMode="auto">
              <a:xfrm>
                <a:off x="1619" y="3445"/>
                <a:ext cx="49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100">
                    <a:solidFill>
                      <a:srgbClr val="000000"/>
                    </a:solidFill>
                    <a:latin typeface="Arial" charset="0"/>
                  </a:rPr>
                  <a:t>6</a:t>
                </a:r>
                <a:endParaRPr lang="en-GB"/>
              </a:p>
            </p:txBody>
          </p:sp>
          <p:sp>
            <p:nvSpPr>
              <p:cNvPr id="32817" name="Rectangle 49"/>
              <p:cNvSpPr>
                <a:spLocks noChangeArrowheads="1"/>
              </p:cNvSpPr>
              <p:nvPr/>
            </p:nvSpPr>
            <p:spPr bwMode="auto">
              <a:xfrm>
                <a:off x="1810" y="3495"/>
                <a:ext cx="180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100" b="1">
                    <a:solidFill>
                      <a:srgbClr val="000000"/>
                    </a:solidFill>
                    <a:latin typeface="Arial" charset="0"/>
                  </a:rPr>
                  <a:t>time</a:t>
                </a:r>
                <a:endParaRPr lang="en-GB"/>
              </a:p>
            </p:txBody>
          </p:sp>
          <p:sp>
            <p:nvSpPr>
              <p:cNvPr id="32818" name="Rectangle 50"/>
              <p:cNvSpPr>
                <a:spLocks noChangeArrowheads="1"/>
              </p:cNvSpPr>
              <p:nvPr/>
            </p:nvSpPr>
            <p:spPr bwMode="auto">
              <a:xfrm rot="16200000">
                <a:off x="-52" y="2790"/>
                <a:ext cx="600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100" b="1">
                    <a:solidFill>
                      <a:srgbClr val="000000"/>
                    </a:solidFill>
                    <a:latin typeface="Arial" charset="0"/>
                  </a:rPr>
                  <a:t>no. of bacteria</a:t>
                </a:r>
                <a:endParaRPr lang="en-GB"/>
              </a:p>
            </p:txBody>
          </p:sp>
        </p:grpSp>
        <p:graphicFrame>
          <p:nvGraphicFramePr>
            <p:cNvPr id="32819" name="Object 51"/>
            <p:cNvGraphicFramePr>
              <a:graphicFrameLocks noChangeAspect="1"/>
            </p:cNvGraphicFramePr>
            <p:nvPr/>
          </p:nvGraphicFramePr>
          <p:xfrm>
            <a:off x="6897688" y="3068638"/>
            <a:ext cx="1528762" cy="2312987"/>
          </p:xfrm>
          <a:graphic>
            <a:graphicData uri="http://schemas.openxmlformats.org/presentationml/2006/ole">
              <p:oleObj spid="_x0000_s32819" name="Document" r:id="rId3" imgW="2172240" imgH="3283920" progId="Word.Document.8">
                <p:embed/>
              </p:oleObj>
            </a:graphicData>
          </a:graphic>
        </p:graphicFrame>
        <p:sp>
          <p:nvSpPr>
            <p:cNvPr id="32827" name="Line 59"/>
            <p:cNvSpPr>
              <a:spLocks noChangeShapeType="1"/>
            </p:cNvSpPr>
            <p:nvPr/>
          </p:nvSpPr>
          <p:spPr bwMode="auto">
            <a:xfrm>
              <a:off x="838200" y="4919663"/>
              <a:ext cx="176213" cy="1587"/>
            </a:xfrm>
            <a:prstGeom prst="line">
              <a:avLst/>
            </a:prstGeom>
            <a:noFill/>
            <a:ln w="19050">
              <a:solidFill>
                <a:srgbClr val="3399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828" name="Line 60"/>
            <p:cNvSpPr>
              <a:spLocks noChangeShapeType="1"/>
            </p:cNvSpPr>
            <p:nvPr/>
          </p:nvSpPr>
          <p:spPr bwMode="auto">
            <a:xfrm flipV="1">
              <a:off x="1014413" y="4906963"/>
              <a:ext cx="177800" cy="12700"/>
            </a:xfrm>
            <a:prstGeom prst="line">
              <a:avLst/>
            </a:prstGeom>
            <a:noFill/>
            <a:ln w="19050">
              <a:solidFill>
                <a:srgbClr val="3399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829" name="Line 61"/>
            <p:cNvSpPr>
              <a:spLocks noChangeShapeType="1"/>
            </p:cNvSpPr>
            <p:nvPr/>
          </p:nvSpPr>
          <p:spPr bwMode="auto">
            <a:xfrm flipV="1">
              <a:off x="1192213" y="4895850"/>
              <a:ext cx="176212" cy="11113"/>
            </a:xfrm>
            <a:prstGeom prst="line">
              <a:avLst/>
            </a:prstGeom>
            <a:noFill/>
            <a:ln w="19050">
              <a:solidFill>
                <a:srgbClr val="3399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830" name="Line 62"/>
            <p:cNvSpPr>
              <a:spLocks noChangeShapeType="1"/>
            </p:cNvSpPr>
            <p:nvPr/>
          </p:nvSpPr>
          <p:spPr bwMode="auto">
            <a:xfrm>
              <a:off x="1368425" y="4895850"/>
              <a:ext cx="176213" cy="3175"/>
            </a:xfrm>
            <a:prstGeom prst="line">
              <a:avLst/>
            </a:prstGeom>
            <a:noFill/>
            <a:ln w="19050">
              <a:solidFill>
                <a:srgbClr val="3399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831" name="Line 63"/>
            <p:cNvSpPr>
              <a:spLocks noChangeShapeType="1"/>
            </p:cNvSpPr>
            <p:nvPr/>
          </p:nvSpPr>
          <p:spPr bwMode="auto">
            <a:xfrm>
              <a:off x="1544638" y="4895850"/>
              <a:ext cx="177800" cy="3175"/>
            </a:xfrm>
            <a:prstGeom prst="line">
              <a:avLst/>
            </a:prstGeom>
            <a:noFill/>
            <a:ln w="19050">
              <a:solidFill>
                <a:srgbClr val="3399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832" name="Line 64"/>
            <p:cNvSpPr>
              <a:spLocks noChangeShapeType="1"/>
            </p:cNvSpPr>
            <p:nvPr/>
          </p:nvSpPr>
          <p:spPr bwMode="auto">
            <a:xfrm flipV="1">
              <a:off x="1722438" y="4884738"/>
              <a:ext cx="176212" cy="11112"/>
            </a:xfrm>
            <a:prstGeom prst="line">
              <a:avLst/>
            </a:prstGeom>
            <a:noFill/>
            <a:ln w="19050">
              <a:solidFill>
                <a:srgbClr val="3399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833" name="Line 65"/>
            <p:cNvSpPr>
              <a:spLocks noChangeShapeType="1"/>
            </p:cNvSpPr>
            <p:nvPr/>
          </p:nvSpPr>
          <p:spPr bwMode="auto">
            <a:xfrm>
              <a:off x="1898650" y="4884738"/>
              <a:ext cx="169863" cy="1587"/>
            </a:xfrm>
            <a:prstGeom prst="line">
              <a:avLst/>
            </a:prstGeom>
            <a:noFill/>
            <a:ln w="19050">
              <a:solidFill>
                <a:srgbClr val="3399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834" name="Line 66"/>
            <p:cNvSpPr>
              <a:spLocks noChangeShapeType="1"/>
            </p:cNvSpPr>
            <p:nvPr/>
          </p:nvSpPr>
          <p:spPr bwMode="auto">
            <a:xfrm flipV="1">
              <a:off x="2068513" y="4840288"/>
              <a:ext cx="176212" cy="44450"/>
            </a:xfrm>
            <a:prstGeom prst="line">
              <a:avLst/>
            </a:prstGeom>
            <a:noFill/>
            <a:ln w="19050">
              <a:solidFill>
                <a:srgbClr val="3399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835" name="Line 67"/>
            <p:cNvSpPr>
              <a:spLocks noChangeShapeType="1"/>
            </p:cNvSpPr>
            <p:nvPr/>
          </p:nvSpPr>
          <p:spPr bwMode="auto">
            <a:xfrm flipV="1">
              <a:off x="2244725" y="4760913"/>
              <a:ext cx="177800" cy="79375"/>
            </a:xfrm>
            <a:prstGeom prst="line">
              <a:avLst/>
            </a:prstGeom>
            <a:noFill/>
            <a:ln w="19050">
              <a:solidFill>
                <a:srgbClr val="3399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836" name="Line 68"/>
            <p:cNvSpPr>
              <a:spLocks noChangeShapeType="1"/>
            </p:cNvSpPr>
            <p:nvPr/>
          </p:nvSpPr>
          <p:spPr bwMode="auto">
            <a:xfrm flipV="1">
              <a:off x="2422525" y="4592638"/>
              <a:ext cx="176213" cy="168275"/>
            </a:xfrm>
            <a:prstGeom prst="line">
              <a:avLst/>
            </a:prstGeom>
            <a:noFill/>
            <a:ln w="19050">
              <a:solidFill>
                <a:srgbClr val="3399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837" name="Line 69"/>
            <p:cNvSpPr>
              <a:spLocks noChangeShapeType="1"/>
            </p:cNvSpPr>
            <p:nvPr/>
          </p:nvSpPr>
          <p:spPr bwMode="auto">
            <a:xfrm flipV="1">
              <a:off x="2598738" y="4254500"/>
              <a:ext cx="177800" cy="338138"/>
            </a:xfrm>
            <a:prstGeom prst="line">
              <a:avLst/>
            </a:prstGeom>
            <a:noFill/>
            <a:ln w="19050">
              <a:solidFill>
                <a:srgbClr val="3399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838" name="Line 70"/>
            <p:cNvSpPr>
              <a:spLocks noChangeShapeType="1"/>
            </p:cNvSpPr>
            <p:nvPr/>
          </p:nvSpPr>
          <p:spPr bwMode="auto">
            <a:xfrm flipV="1">
              <a:off x="2776538" y="3568700"/>
              <a:ext cx="176212" cy="685800"/>
            </a:xfrm>
            <a:prstGeom prst="line">
              <a:avLst/>
            </a:prstGeom>
            <a:noFill/>
            <a:ln w="19050">
              <a:solidFill>
                <a:srgbClr val="3399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839" name="Line 71"/>
            <p:cNvSpPr>
              <a:spLocks noChangeShapeType="1"/>
            </p:cNvSpPr>
            <p:nvPr/>
          </p:nvSpPr>
          <p:spPr bwMode="auto">
            <a:xfrm flipV="1">
              <a:off x="2952750" y="3511550"/>
              <a:ext cx="177800" cy="57150"/>
            </a:xfrm>
            <a:prstGeom prst="line">
              <a:avLst/>
            </a:prstGeom>
            <a:noFill/>
            <a:ln w="19050">
              <a:solidFill>
                <a:srgbClr val="3399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840" name="Freeform 72"/>
            <p:cNvSpPr>
              <a:spLocks/>
            </p:cNvSpPr>
            <p:nvPr/>
          </p:nvSpPr>
          <p:spPr bwMode="auto">
            <a:xfrm>
              <a:off x="800100" y="4862513"/>
              <a:ext cx="74613" cy="112712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60" y="30"/>
                </a:cxn>
                <a:cxn ang="0">
                  <a:pos x="30" y="60"/>
                </a:cxn>
                <a:cxn ang="0">
                  <a:pos x="0" y="30"/>
                </a:cxn>
                <a:cxn ang="0">
                  <a:pos x="30" y="0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60" y="30"/>
                  </a:lnTo>
                  <a:lnTo>
                    <a:pt x="30" y="60"/>
                  </a:lnTo>
                  <a:lnTo>
                    <a:pt x="0" y="3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9966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841" name="Freeform 73"/>
            <p:cNvSpPr>
              <a:spLocks/>
            </p:cNvSpPr>
            <p:nvPr/>
          </p:nvSpPr>
          <p:spPr bwMode="auto">
            <a:xfrm>
              <a:off x="977900" y="4862513"/>
              <a:ext cx="73025" cy="112712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60" y="30"/>
                </a:cxn>
                <a:cxn ang="0">
                  <a:pos x="30" y="60"/>
                </a:cxn>
                <a:cxn ang="0">
                  <a:pos x="0" y="30"/>
                </a:cxn>
                <a:cxn ang="0">
                  <a:pos x="30" y="0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60" y="30"/>
                  </a:lnTo>
                  <a:lnTo>
                    <a:pt x="30" y="60"/>
                  </a:lnTo>
                  <a:lnTo>
                    <a:pt x="0" y="3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9966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842" name="Freeform 74"/>
            <p:cNvSpPr>
              <a:spLocks/>
            </p:cNvSpPr>
            <p:nvPr/>
          </p:nvSpPr>
          <p:spPr bwMode="auto">
            <a:xfrm>
              <a:off x="1154113" y="4851400"/>
              <a:ext cx="74612" cy="112713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60" y="30"/>
                </a:cxn>
                <a:cxn ang="0">
                  <a:pos x="30" y="60"/>
                </a:cxn>
                <a:cxn ang="0">
                  <a:pos x="0" y="30"/>
                </a:cxn>
                <a:cxn ang="0">
                  <a:pos x="30" y="0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60" y="30"/>
                  </a:lnTo>
                  <a:lnTo>
                    <a:pt x="30" y="60"/>
                  </a:lnTo>
                  <a:lnTo>
                    <a:pt x="0" y="3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9966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843" name="Freeform 75"/>
            <p:cNvSpPr>
              <a:spLocks/>
            </p:cNvSpPr>
            <p:nvPr/>
          </p:nvSpPr>
          <p:spPr bwMode="auto">
            <a:xfrm>
              <a:off x="1331913" y="4840288"/>
              <a:ext cx="73025" cy="112712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60" y="30"/>
                </a:cxn>
                <a:cxn ang="0">
                  <a:pos x="30" y="60"/>
                </a:cxn>
                <a:cxn ang="0">
                  <a:pos x="0" y="30"/>
                </a:cxn>
                <a:cxn ang="0">
                  <a:pos x="30" y="0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60" y="30"/>
                  </a:lnTo>
                  <a:lnTo>
                    <a:pt x="30" y="60"/>
                  </a:lnTo>
                  <a:lnTo>
                    <a:pt x="0" y="3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9966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844" name="Freeform 76"/>
            <p:cNvSpPr>
              <a:spLocks/>
            </p:cNvSpPr>
            <p:nvPr/>
          </p:nvSpPr>
          <p:spPr bwMode="auto">
            <a:xfrm>
              <a:off x="1508125" y="4840288"/>
              <a:ext cx="74613" cy="112712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60" y="30"/>
                </a:cxn>
                <a:cxn ang="0">
                  <a:pos x="30" y="60"/>
                </a:cxn>
                <a:cxn ang="0">
                  <a:pos x="0" y="30"/>
                </a:cxn>
                <a:cxn ang="0">
                  <a:pos x="30" y="0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60" y="30"/>
                  </a:lnTo>
                  <a:lnTo>
                    <a:pt x="30" y="60"/>
                  </a:lnTo>
                  <a:lnTo>
                    <a:pt x="0" y="3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9966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845" name="Freeform 77"/>
            <p:cNvSpPr>
              <a:spLocks/>
            </p:cNvSpPr>
            <p:nvPr/>
          </p:nvSpPr>
          <p:spPr bwMode="auto">
            <a:xfrm>
              <a:off x="1685925" y="4840288"/>
              <a:ext cx="73025" cy="112712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60" y="30"/>
                </a:cxn>
                <a:cxn ang="0">
                  <a:pos x="30" y="60"/>
                </a:cxn>
                <a:cxn ang="0">
                  <a:pos x="0" y="30"/>
                </a:cxn>
                <a:cxn ang="0">
                  <a:pos x="30" y="0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60" y="30"/>
                  </a:lnTo>
                  <a:lnTo>
                    <a:pt x="30" y="60"/>
                  </a:lnTo>
                  <a:lnTo>
                    <a:pt x="0" y="3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9966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846" name="Freeform 78"/>
            <p:cNvSpPr>
              <a:spLocks/>
            </p:cNvSpPr>
            <p:nvPr/>
          </p:nvSpPr>
          <p:spPr bwMode="auto">
            <a:xfrm>
              <a:off x="1862138" y="4829175"/>
              <a:ext cx="73025" cy="112713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60" y="30"/>
                </a:cxn>
                <a:cxn ang="0">
                  <a:pos x="30" y="60"/>
                </a:cxn>
                <a:cxn ang="0">
                  <a:pos x="0" y="30"/>
                </a:cxn>
                <a:cxn ang="0">
                  <a:pos x="30" y="0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60" y="30"/>
                  </a:lnTo>
                  <a:lnTo>
                    <a:pt x="30" y="60"/>
                  </a:lnTo>
                  <a:lnTo>
                    <a:pt x="0" y="3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9966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847" name="Freeform 79"/>
            <p:cNvSpPr>
              <a:spLocks/>
            </p:cNvSpPr>
            <p:nvPr/>
          </p:nvSpPr>
          <p:spPr bwMode="auto">
            <a:xfrm>
              <a:off x="2032000" y="4829175"/>
              <a:ext cx="73025" cy="112713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60" y="30"/>
                </a:cxn>
                <a:cxn ang="0">
                  <a:pos x="30" y="60"/>
                </a:cxn>
                <a:cxn ang="0">
                  <a:pos x="0" y="30"/>
                </a:cxn>
                <a:cxn ang="0">
                  <a:pos x="30" y="0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60" y="30"/>
                  </a:lnTo>
                  <a:lnTo>
                    <a:pt x="30" y="60"/>
                  </a:lnTo>
                  <a:lnTo>
                    <a:pt x="0" y="3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9966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848" name="Freeform 80"/>
            <p:cNvSpPr>
              <a:spLocks/>
            </p:cNvSpPr>
            <p:nvPr/>
          </p:nvSpPr>
          <p:spPr bwMode="auto">
            <a:xfrm>
              <a:off x="2208213" y="4783138"/>
              <a:ext cx="74612" cy="112712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60" y="30"/>
                </a:cxn>
                <a:cxn ang="0">
                  <a:pos x="30" y="60"/>
                </a:cxn>
                <a:cxn ang="0">
                  <a:pos x="0" y="30"/>
                </a:cxn>
                <a:cxn ang="0">
                  <a:pos x="30" y="0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60" y="30"/>
                  </a:lnTo>
                  <a:lnTo>
                    <a:pt x="30" y="60"/>
                  </a:lnTo>
                  <a:lnTo>
                    <a:pt x="0" y="3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9966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849" name="Freeform 81"/>
            <p:cNvSpPr>
              <a:spLocks/>
            </p:cNvSpPr>
            <p:nvPr/>
          </p:nvSpPr>
          <p:spPr bwMode="auto">
            <a:xfrm>
              <a:off x="2386013" y="4705350"/>
              <a:ext cx="73025" cy="112713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60" y="30"/>
                </a:cxn>
                <a:cxn ang="0">
                  <a:pos x="30" y="60"/>
                </a:cxn>
                <a:cxn ang="0">
                  <a:pos x="0" y="30"/>
                </a:cxn>
                <a:cxn ang="0">
                  <a:pos x="30" y="0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60" y="30"/>
                  </a:lnTo>
                  <a:lnTo>
                    <a:pt x="30" y="60"/>
                  </a:lnTo>
                  <a:lnTo>
                    <a:pt x="0" y="3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9966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850" name="Freeform 82"/>
            <p:cNvSpPr>
              <a:spLocks/>
            </p:cNvSpPr>
            <p:nvPr/>
          </p:nvSpPr>
          <p:spPr bwMode="auto">
            <a:xfrm>
              <a:off x="2562225" y="4535488"/>
              <a:ext cx="73025" cy="112712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60" y="30"/>
                </a:cxn>
                <a:cxn ang="0">
                  <a:pos x="30" y="60"/>
                </a:cxn>
                <a:cxn ang="0">
                  <a:pos x="0" y="30"/>
                </a:cxn>
                <a:cxn ang="0">
                  <a:pos x="30" y="0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60" y="30"/>
                  </a:lnTo>
                  <a:lnTo>
                    <a:pt x="30" y="60"/>
                  </a:lnTo>
                  <a:lnTo>
                    <a:pt x="0" y="3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9966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851" name="Freeform 83"/>
            <p:cNvSpPr>
              <a:spLocks/>
            </p:cNvSpPr>
            <p:nvPr/>
          </p:nvSpPr>
          <p:spPr bwMode="auto">
            <a:xfrm>
              <a:off x="2738438" y="4198938"/>
              <a:ext cx="74612" cy="112712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60" y="30"/>
                </a:cxn>
                <a:cxn ang="0">
                  <a:pos x="30" y="60"/>
                </a:cxn>
                <a:cxn ang="0">
                  <a:pos x="0" y="30"/>
                </a:cxn>
                <a:cxn ang="0">
                  <a:pos x="30" y="0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60" y="30"/>
                  </a:lnTo>
                  <a:lnTo>
                    <a:pt x="30" y="60"/>
                  </a:lnTo>
                  <a:lnTo>
                    <a:pt x="0" y="3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9966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852" name="Freeform 84"/>
            <p:cNvSpPr>
              <a:spLocks/>
            </p:cNvSpPr>
            <p:nvPr/>
          </p:nvSpPr>
          <p:spPr bwMode="auto">
            <a:xfrm>
              <a:off x="2916238" y="3511550"/>
              <a:ext cx="73025" cy="112713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60" y="30"/>
                </a:cxn>
                <a:cxn ang="0">
                  <a:pos x="30" y="60"/>
                </a:cxn>
                <a:cxn ang="0">
                  <a:pos x="0" y="30"/>
                </a:cxn>
                <a:cxn ang="0">
                  <a:pos x="30" y="0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60" y="30"/>
                  </a:lnTo>
                  <a:lnTo>
                    <a:pt x="30" y="60"/>
                  </a:lnTo>
                  <a:lnTo>
                    <a:pt x="0" y="3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9966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853" name="Freeform 85"/>
            <p:cNvSpPr>
              <a:spLocks/>
            </p:cNvSpPr>
            <p:nvPr/>
          </p:nvSpPr>
          <p:spPr bwMode="auto">
            <a:xfrm>
              <a:off x="3092450" y="3455988"/>
              <a:ext cx="74613" cy="112712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60" y="30"/>
                </a:cxn>
                <a:cxn ang="0">
                  <a:pos x="30" y="60"/>
                </a:cxn>
                <a:cxn ang="0">
                  <a:pos x="0" y="30"/>
                </a:cxn>
                <a:cxn ang="0">
                  <a:pos x="30" y="0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60" y="30"/>
                  </a:lnTo>
                  <a:lnTo>
                    <a:pt x="30" y="60"/>
                  </a:lnTo>
                  <a:lnTo>
                    <a:pt x="0" y="3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9966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pic>
          <p:nvPicPr>
            <p:cNvPr id="32855" name="Picture 87"/>
            <p:cNvPicPr>
              <a:picLocks noChangeAspect="1" noChangeArrowheads="1"/>
            </p:cNvPicPr>
            <p:nvPr/>
          </p:nvPicPr>
          <p:blipFill>
            <a:blip r:embed="rId4" cstate="print"/>
            <a:srcRect t="10550" b="3517"/>
            <a:stretch>
              <a:fillRect/>
            </a:stretch>
          </p:blipFill>
          <p:spPr bwMode="auto">
            <a:xfrm>
              <a:off x="3810000" y="3162300"/>
              <a:ext cx="2582863" cy="1862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2856" name="Text Box 88"/>
          <p:cNvSpPr txBox="1">
            <a:spLocks noChangeArrowheads="1"/>
          </p:cNvSpPr>
          <p:nvPr/>
        </p:nvSpPr>
        <p:spPr bwMode="auto">
          <a:xfrm>
            <a:off x="1558925" y="5819320"/>
            <a:ext cx="62499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="1">
                <a:latin typeface="Arial" charset="0"/>
              </a:rPr>
              <a:t>Removal</a:t>
            </a:r>
            <a:r>
              <a:rPr lang="en-GB" sz="1800">
                <a:latin typeface="Arial" charset="0"/>
              </a:rPr>
              <a:t> from refrigeration      </a:t>
            </a:r>
            <a:r>
              <a:rPr lang="en-GB" sz="1800">
                <a:latin typeface="Arial" charset="0"/>
                <a:sym typeface="Wingdings" pitchFamily="2" charset="2"/>
              </a:rPr>
              <a:t></a:t>
            </a:r>
            <a:r>
              <a:rPr lang="en-GB" sz="1800">
                <a:latin typeface="Arial" charset="0"/>
              </a:rPr>
              <a:t>     </a:t>
            </a:r>
            <a:r>
              <a:rPr lang="en-GB" sz="1800" b="1">
                <a:latin typeface="Arial" charset="0"/>
              </a:rPr>
              <a:t>initiation</a:t>
            </a:r>
            <a:r>
              <a:rPr lang="en-GB" sz="1800">
                <a:latin typeface="Arial" charset="0"/>
              </a:rPr>
              <a:t> of transfusion</a:t>
            </a:r>
          </a:p>
        </p:txBody>
      </p:sp>
      <p:grpSp>
        <p:nvGrpSpPr>
          <p:cNvPr id="99" name="Group 98"/>
          <p:cNvGrpSpPr/>
          <p:nvPr/>
        </p:nvGrpSpPr>
        <p:grpSpPr>
          <a:xfrm>
            <a:off x="481829" y="546463"/>
            <a:ext cx="7560565" cy="2419350"/>
            <a:chOff x="481829" y="546463"/>
            <a:chExt cx="7560565" cy="2419350"/>
          </a:xfrm>
        </p:grpSpPr>
        <p:pic>
          <p:nvPicPr>
            <p:cNvPr id="32821" name="Picture 5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1829" y="546463"/>
              <a:ext cx="1828800" cy="241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aphicFrame>
          <p:nvGraphicFramePr>
            <p:cNvPr id="32822" name="Object 54"/>
            <p:cNvGraphicFramePr>
              <a:graphicFrameLocks noChangeAspect="1"/>
            </p:cNvGraphicFramePr>
            <p:nvPr/>
          </p:nvGraphicFramePr>
          <p:xfrm>
            <a:off x="2587625" y="1758950"/>
            <a:ext cx="846138" cy="581025"/>
          </p:xfrm>
          <a:graphic>
            <a:graphicData uri="http://schemas.openxmlformats.org/presentationml/2006/ole">
              <p:oleObj spid="_x0000_s32822" name="Document" r:id="rId6" imgW="1346760" imgH="927000" progId="Word.Document.8">
                <p:embed/>
              </p:oleObj>
            </a:graphicData>
          </a:graphic>
        </p:graphicFrame>
        <p:sp>
          <p:nvSpPr>
            <p:cNvPr id="32823" name="Freeform 55"/>
            <p:cNvSpPr>
              <a:spLocks/>
            </p:cNvSpPr>
            <p:nvPr/>
          </p:nvSpPr>
          <p:spPr bwMode="auto">
            <a:xfrm>
              <a:off x="3454400" y="977900"/>
              <a:ext cx="419100" cy="450850"/>
            </a:xfrm>
            <a:custGeom>
              <a:avLst/>
              <a:gdLst/>
              <a:ahLst/>
              <a:cxnLst>
                <a:cxn ang="0">
                  <a:pos x="6" y="266"/>
                </a:cxn>
                <a:cxn ang="0">
                  <a:pos x="36" y="241"/>
                </a:cxn>
                <a:cxn ang="0">
                  <a:pos x="57" y="232"/>
                </a:cxn>
                <a:cxn ang="0">
                  <a:pos x="100" y="254"/>
                </a:cxn>
                <a:cxn ang="0">
                  <a:pos x="109" y="263"/>
                </a:cxn>
                <a:cxn ang="0">
                  <a:pos x="112" y="268"/>
                </a:cxn>
                <a:cxn ang="0">
                  <a:pos x="121" y="275"/>
                </a:cxn>
                <a:cxn ang="0">
                  <a:pos x="124" y="280"/>
                </a:cxn>
                <a:cxn ang="0">
                  <a:pos x="138" y="254"/>
                </a:cxn>
                <a:cxn ang="0">
                  <a:pos x="147" y="239"/>
                </a:cxn>
                <a:cxn ang="0">
                  <a:pos x="156" y="223"/>
                </a:cxn>
                <a:cxn ang="0">
                  <a:pos x="180" y="175"/>
                </a:cxn>
                <a:cxn ang="0">
                  <a:pos x="189" y="157"/>
                </a:cxn>
                <a:cxn ang="0">
                  <a:pos x="213" y="118"/>
                </a:cxn>
                <a:cxn ang="0">
                  <a:pos x="250" y="67"/>
                </a:cxn>
                <a:cxn ang="0">
                  <a:pos x="265" y="52"/>
                </a:cxn>
                <a:cxn ang="0">
                  <a:pos x="306" y="17"/>
                </a:cxn>
                <a:cxn ang="0">
                  <a:pos x="345" y="4"/>
                </a:cxn>
                <a:cxn ang="0">
                  <a:pos x="385" y="2"/>
                </a:cxn>
                <a:cxn ang="0">
                  <a:pos x="408" y="19"/>
                </a:cxn>
                <a:cxn ang="0">
                  <a:pos x="394" y="35"/>
                </a:cxn>
                <a:cxn ang="0">
                  <a:pos x="381" y="50"/>
                </a:cxn>
                <a:cxn ang="0">
                  <a:pos x="349" y="86"/>
                </a:cxn>
                <a:cxn ang="0">
                  <a:pos x="325" y="119"/>
                </a:cxn>
                <a:cxn ang="0">
                  <a:pos x="262" y="214"/>
                </a:cxn>
                <a:cxn ang="0">
                  <a:pos x="237" y="254"/>
                </a:cxn>
                <a:cxn ang="0">
                  <a:pos x="217" y="286"/>
                </a:cxn>
                <a:cxn ang="0">
                  <a:pos x="193" y="328"/>
                </a:cxn>
                <a:cxn ang="0">
                  <a:pos x="183" y="353"/>
                </a:cxn>
                <a:cxn ang="0">
                  <a:pos x="166" y="379"/>
                </a:cxn>
                <a:cxn ang="0">
                  <a:pos x="132" y="410"/>
                </a:cxn>
                <a:cxn ang="0">
                  <a:pos x="94" y="407"/>
                </a:cxn>
                <a:cxn ang="0">
                  <a:pos x="79" y="397"/>
                </a:cxn>
                <a:cxn ang="0">
                  <a:pos x="67" y="379"/>
                </a:cxn>
                <a:cxn ang="0">
                  <a:pos x="24" y="319"/>
                </a:cxn>
                <a:cxn ang="0">
                  <a:pos x="13" y="305"/>
                </a:cxn>
                <a:cxn ang="0">
                  <a:pos x="1" y="293"/>
                </a:cxn>
                <a:cxn ang="0">
                  <a:pos x="6" y="266"/>
                </a:cxn>
              </a:cxnLst>
              <a:rect l="0" t="0" r="r" b="b"/>
              <a:pathLst>
                <a:path w="424" h="412">
                  <a:moveTo>
                    <a:pt x="6" y="266"/>
                  </a:moveTo>
                  <a:cubicBezTo>
                    <a:pt x="24" y="247"/>
                    <a:pt x="15" y="257"/>
                    <a:pt x="36" y="241"/>
                  </a:cubicBezTo>
                  <a:cubicBezTo>
                    <a:pt x="44" y="237"/>
                    <a:pt x="49" y="233"/>
                    <a:pt x="57" y="232"/>
                  </a:cubicBezTo>
                  <a:cubicBezTo>
                    <a:pt x="79" y="233"/>
                    <a:pt x="85" y="240"/>
                    <a:pt x="100" y="254"/>
                  </a:cubicBezTo>
                  <a:cubicBezTo>
                    <a:pt x="103" y="257"/>
                    <a:pt x="107" y="259"/>
                    <a:pt x="109" y="263"/>
                  </a:cubicBezTo>
                  <a:cubicBezTo>
                    <a:pt x="110" y="265"/>
                    <a:pt x="111" y="267"/>
                    <a:pt x="112" y="268"/>
                  </a:cubicBezTo>
                  <a:cubicBezTo>
                    <a:pt x="115" y="271"/>
                    <a:pt x="121" y="275"/>
                    <a:pt x="121" y="275"/>
                  </a:cubicBezTo>
                  <a:cubicBezTo>
                    <a:pt x="122" y="277"/>
                    <a:pt x="122" y="280"/>
                    <a:pt x="124" y="280"/>
                  </a:cubicBezTo>
                  <a:cubicBezTo>
                    <a:pt x="125" y="280"/>
                    <a:pt x="134" y="260"/>
                    <a:pt x="138" y="254"/>
                  </a:cubicBezTo>
                  <a:cubicBezTo>
                    <a:pt x="139" y="246"/>
                    <a:pt x="141" y="245"/>
                    <a:pt x="147" y="239"/>
                  </a:cubicBezTo>
                  <a:cubicBezTo>
                    <a:pt x="150" y="233"/>
                    <a:pt x="152" y="228"/>
                    <a:pt x="156" y="223"/>
                  </a:cubicBezTo>
                  <a:cubicBezTo>
                    <a:pt x="159" y="208"/>
                    <a:pt x="171" y="188"/>
                    <a:pt x="180" y="175"/>
                  </a:cubicBezTo>
                  <a:cubicBezTo>
                    <a:pt x="181" y="169"/>
                    <a:pt x="185" y="162"/>
                    <a:pt x="189" y="157"/>
                  </a:cubicBezTo>
                  <a:cubicBezTo>
                    <a:pt x="192" y="142"/>
                    <a:pt x="205" y="130"/>
                    <a:pt x="213" y="118"/>
                  </a:cubicBezTo>
                  <a:cubicBezTo>
                    <a:pt x="224" y="101"/>
                    <a:pt x="234" y="79"/>
                    <a:pt x="250" y="67"/>
                  </a:cubicBezTo>
                  <a:cubicBezTo>
                    <a:pt x="254" y="61"/>
                    <a:pt x="259" y="56"/>
                    <a:pt x="265" y="52"/>
                  </a:cubicBezTo>
                  <a:cubicBezTo>
                    <a:pt x="271" y="42"/>
                    <a:pt x="295" y="21"/>
                    <a:pt x="306" y="17"/>
                  </a:cubicBezTo>
                  <a:cubicBezTo>
                    <a:pt x="319" y="7"/>
                    <a:pt x="329" y="5"/>
                    <a:pt x="345" y="4"/>
                  </a:cubicBezTo>
                  <a:cubicBezTo>
                    <a:pt x="359" y="0"/>
                    <a:pt x="371" y="1"/>
                    <a:pt x="385" y="2"/>
                  </a:cubicBezTo>
                  <a:cubicBezTo>
                    <a:pt x="393" y="5"/>
                    <a:pt x="424" y="5"/>
                    <a:pt x="408" y="19"/>
                  </a:cubicBezTo>
                  <a:cubicBezTo>
                    <a:pt x="400" y="28"/>
                    <a:pt x="399" y="28"/>
                    <a:pt x="394" y="35"/>
                  </a:cubicBezTo>
                  <a:cubicBezTo>
                    <a:pt x="393" y="41"/>
                    <a:pt x="386" y="46"/>
                    <a:pt x="381" y="50"/>
                  </a:cubicBezTo>
                  <a:cubicBezTo>
                    <a:pt x="379" y="54"/>
                    <a:pt x="353" y="83"/>
                    <a:pt x="349" y="86"/>
                  </a:cubicBezTo>
                  <a:cubicBezTo>
                    <a:pt x="343" y="97"/>
                    <a:pt x="335" y="111"/>
                    <a:pt x="325" y="119"/>
                  </a:cubicBezTo>
                  <a:cubicBezTo>
                    <a:pt x="304" y="151"/>
                    <a:pt x="283" y="182"/>
                    <a:pt x="262" y="214"/>
                  </a:cubicBezTo>
                  <a:cubicBezTo>
                    <a:pt x="253" y="227"/>
                    <a:pt x="248" y="243"/>
                    <a:pt x="237" y="254"/>
                  </a:cubicBezTo>
                  <a:cubicBezTo>
                    <a:pt x="232" y="266"/>
                    <a:pt x="223" y="274"/>
                    <a:pt x="217" y="286"/>
                  </a:cubicBezTo>
                  <a:cubicBezTo>
                    <a:pt x="210" y="300"/>
                    <a:pt x="204" y="317"/>
                    <a:pt x="193" y="328"/>
                  </a:cubicBezTo>
                  <a:cubicBezTo>
                    <a:pt x="188" y="340"/>
                    <a:pt x="188" y="341"/>
                    <a:pt x="183" y="353"/>
                  </a:cubicBezTo>
                  <a:cubicBezTo>
                    <a:pt x="180" y="359"/>
                    <a:pt x="166" y="379"/>
                    <a:pt x="166" y="379"/>
                  </a:cubicBezTo>
                  <a:cubicBezTo>
                    <a:pt x="162" y="402"/>
                    <a:pt x="153" y="407"/>
                    <a:pt x="132" y="410"/>
                  </a:cubicBezTo>
                  <a:cubicBezTo>
                    <a:pt x="113" y="409"/>
                    <a:pt x="105" y="412"/>
                    <a:pt x="94" y="407"/>
                  </a:cubicBezTo>
                  <a:cubicBezTo>
                    <a:pt x="89" y="405"/>
                    <a:pt x="79" y="397"/>
                    <a:pt x="79" y="397"/>
                  </a:cubicBezTo>
                  <a:cubicBezTo>
                    <a:pt x="75" y="391"/>
                    <a:pt x="71" y="385"/>
                    <a:pt x="67" y="379"/>
                  </a:cubicBezTo>
                  <a:cubicBezTo>
                    <a:pt x="63" y="361"/>
                    <a:pt x="36" y="335"/>
                    <a:pt x="24" y="319"/>
                  </a:cubicBezTo>
                  <a:cubicBezTo>
                    <a:pt x="19" y="313"/>
                    <a:pt x="20" y="309"/>
                    <a:pt x="13" y="305"/>
                  </a:cubicBezTo>
                  <a:cubicBezTo>
                    <a:pt x="5" y="294"/>
                    <a:pt x="9" y="298"/>
                    <a:pt x="1" y="293"/>
                  </a:cubicBezTo>
                  <a:cubicBezTo>
                    <a:pt x="0" y="286"/>
                    <a:pt x="6" y="262"/>
                    <a:pt x="6" y="266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accent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2824" name="Freeform 56"/>
            <p:cNvSpPr>
              <a:spLocks/>
            </p:cNvSpPr>
            <p:nvPr/>
          </p:nvSpPr>
          <p:spPr bwMode="auto">
            <a:xfrm>
              <a:off x="3429000" y="1838325"/>
              <a:ext cx="431800" cy="422275"/>
            </a:xfrm>
            <a:custGeom>
              <a:avLst/>
              <a:gdLst/>
              <a:ahLst/>
              <a:cxnLst>
                <a:cxn ang="0">
                  <a:pos x="36" y="469"/>
                </a:cxn>
                <a:cxn ang="0">
                  <a:pos x="20" y="437"/>
                </a:cxn>
                <a:cxn ang="0">
                  <a:pos x="11" y="430"/>
                </a:cxn>
                <a:cxn ang="0">
                  <a:pos x="3" y="415"/>
                </a:cxn>
                <a:cxn ang="0">
                  <a:pos x="5" y="385"/>
                </a:cxn>
                <a:cxn ang="0">
                  <a:pos x="39" y="340"/>
                </a:cxn>
                <a:cxn ang="0">
                  <a:pos x="89" y="283"/>
                </a:cxn>
                <a:cxn ang="0">
                  <a:pos x="117" y="253"/>
                </a:cxn>
                <a:cxn ang="0">
                  <a:pos x="137" y="235"/>
                </a:cxn>
                <a:cxn ang="0">
                  <a:pos x="144" y="221"/>
                </a:cxn>
                <a:cxn ang="0">
                  <a:pos x="135" y="173"/>
                </a:cxn>
                <a:cxn ang="0">
                  <a:pos x="126" y="148"/>
                </a:cxn>
                <a:cxn ang="0">
                  <a:pos x="120" y="128"/>
                </a:cxn>
                <a:cxn ang="0">
                  <a:pos x="111" y="106"/>
                </a:cxn>
                <a:cxn ang="0">
                  <a:pos x="104" y="88"/>
                </a:cxn>
                <a:cxn ang="0">
                  <a:pos x="96" y="53"/>
                </a:cxn>
                <a:cxn ang="0">
                  <a:pos x="95" y="37"/>
                </a:cxn>
                <a:cxn ang="0">
                  <a:pos x="105" y="14"/>
                </a:cxn>
                <a:cxn ang="0">
                  <a:pos x="140" y="2"/>
                </a:cxn>
                <a:cxn ang="0">
                  <a:pos x="159" y="4"/>
                </a:cxn>
                <a:cxn ang="0">
                  <a:pos x="207" y="68"/>
                </a:cxn>
                <a:cxn ang="0">
                  <a:pos x="219" y="95"/>
                </a:cxn>
                <a:cxn ang="0">
                  <a:pos x="227" y="116"/>
                </a:cxn>
                <a:cxn ang="0">
                  <a:pos x="240" y="112"/>
                </a:cxn>
                <a:cxn ang="0">
                  <a:pos x="246" y="98"/>
                </a:cxn>
                <a:cxn ang="0">
                  <a:pos x="281" y="65"/>
                </a:cxn>
                <a:cxn ang="0">
                  <a:pos x="360" y="2"/>
                </a:cxn>
                <a:cxn ang="0">
                  <a:pos x="395" y="19"/>
                </a:cxn>
                <a:cxn ang="0">
                  <a:pos x="374" y="92"/>
                </a:cxn>
                <a:cxn ang="0">
                  <a:pos x="308" y="181"/>
                </a:cxn>
                <a:cxn ang="0">
                  <a:pos x="269" y="232"/>
                </a:cxn>
                <a:cxn ang="0">
                  <a:pos x="341" y="406"/>
                </a:cxn>
                <a:cxn ang="0">
                  <a:pos x="344" y="416"/>
                </a:cxn>
                <a:cxn ang="0">
                  <a:pos x="314" y="466"/>
                </a:cxn>
                <a:cxn ang="0">
                  <a:pos x="287" y="460"/>
                </a:cxn>
                <a:cxn ang="0">
                  <a:pos x="243" y="428"/>
                </a:cxn>
                <a:cxn ang="0">
                  <a:pos x="216" y="391"/>
                </a:cxn>
                <a:cxn ang="0">
                  <a:pos x="201" y="365"/>
                </a:cxn>
                <a:cxn ang="0">
                  <a:pos x="185" y="335"/>
                </a:cxn>
                <a:cxn ang="0">
                  <a:pos x="170" y="347"/>
                </a:cxn>
                <a:cxn ang="0">
                  <a:pos x="156" y="361"/>
                </a:cxn>
                <a:cxn ang="0">
                  <a:pos x="134" y="386"/>
                </a:cxn>
                <a:cxn ang="0">
                  <a:pos x="93" y="436"/>
                </a:cxn>
                <a:cxn ang="0">
                  <a:pos x="45" y="482"/>
                </a:cxn>
                <a:cxn ang="0">
                  <a:pos x="33" y="466"/>
                </a:cxn>
                <a:cxn ang="0">
                  <a:pos x="36" y="469"/>
                </a:cxn>
              </a:cxnLst>
              <a:rect l="0" t="0" r="r" b="b"/>
              <a:pathLst>
                <a:path w="408" h="482">
                  <a:moveTo>
                    <a:pt x="36" y="469"/>
                  </a:moveTo>
                  <a:cubicBezTo>
                    <a:pt x="34" y="457"/>
                    <a:pt x="28" y="447"/>
                    <a:pt x="20" y="437"/>
                  </a:cubicBezTo>
                  <a:cubicBezTo>
                    <a:pt x="18" y="434"/>
                    <a:pt x="11" y="430"/>
                    <a:pt x="11" y="430"/>
                  </a:cubicBezTo>
                  <a:cubicBezTo>
                    <a:pt x="8" y="425"/>
                    <a:pt x="6" y="420"/>
                    <a:pt x="3" y="415"/>
                  </a:cubicBezTo>
                  <a:cubicBezTo>
                    <a:pt x="1" y="405"/>
                    <a:pt x="0" y="394"/>
                    <a:pt x="5" y="385"/>
                  </a:cubicBezTo>
                  <a:cubicBezTo>
                    <a:pt x="9" y="366"/>
                    <a:pt x="30" y="356"/>
                    <a:pt x="39" y="340"/>
                  </a:cubicBezTo>
                  <a:cubicBezTo>
                    <a:pt x="52" y="318"/>
                    <a:pt x="72" y="302"/>
                    <a:pt x="89" y="283"/>
                  </a:cubicBezTo>
                  <a:cubicBezTo>
                    <a:pt x="98" y="273"/>
                    <a:pt x="106" y="261"/>
                    <a:pt x="117" y="253"/>
                  </a:cubicBezTo>
                  <a:cubicBezTo>
                    <a:pt x="121" y="246"/>
                    <a:pt x="130" y="240"/>
                    <a:pt x="137" y="235"/>
                  </a:cubicBezTo>
                  <a:cubicBezTo>
                    <a:pt x="140" y="230"/>
                    <a:pt x="143" y="227"/>
                    <a:pt x="144" y="221"/>
                  </a:cubicBezTo>
                  <a:cubicBezTo>
                    <a:pt x="143" y="203"/>
                    <a:pt x="144" y="188"/>
                    <a:pt x="135" y="173"/>
                  </a:cubicBezTo>
                  <a:cubicBezTo>
                    <a:pt x="134" y="165"/>
                    <a:pt x="130" y="156"/>
                    <a:pt x="126" y="148"/>
                  </a:cubicBezTo>
                  <a:cubicBezTo>
                    <a:pt x="125" y="141"/>
                    <a:pt x="123" y="135"/>
                    <a:pt x="120" y="128"/>
                  </a:cubicBezTo>
                  <a:cubicBezTo>
                    <a:pt x="119" y="119"/>
                    <a:pt x="114" y="114"/>
                    <a:pt x="111" y="106"/>
                  </a:cubicBezTo>
                  <a:cubicBezTo>
                    <a:pt x="110" y="100"/>
                    <a:pt x="107" y="94"/>
                    <a:pt x="104" y="88"/>
                  </a:cubicBezTo>
                  <a:cubicBezTo>
                    <a:pt x="104" y="75"/>
                    <a:pt x="95" y="66"/>
                    <a:pt x="96" y="53"/>
                  </a:cubicBezTo>
                  <a:cubicBezTo>
                    <a:pt x="96" y="51"/>
                    <a:pt x="94" y="39"/>
                    <a:pt x="95" y="37"/>
                  </a:cubicBezTo>
                  <a:cubicBezTo>
                    <a:pt x="97" y="29"/>
                    <a:pt x="105" y="14"/>
                    <a:pt x="105" y="14"/>
                  </a:cubicBezTo>
                  <a:cubicBezTo>
                    <a:pt x="108" y="1"/>
                    <a:pt x="129" y="6"/>
                    <a:pt x="140" y="2"/>
                  </a:cubicBezTo>
                  <a:cubicBezTo>
                    <a:pt x="150" y="3"/>
                    <a:pt x="150" y="0"/>
                    <a:pt x="159" y="4"/>
                  </a:cubicBezTo>
                  <a:cubicBezTo>
                    <a:pt x="187" y="16"/>
                    <a:pt x="192" y="44"/>
                    <a:pt x="207" y="68"/>
                  </a:cubicBezTo>
                  <a:cubicBezTo>
                    <a:pt x="208" y="75"/>
                    <a:pt x="216" y="88"/>
                    <a:pt x="219" y="95"/>
                  </a:cubicBezTo>
                  <a:cubicBezTo>
                    <a:pt x="220" y="102"/>
                    <a:pt x="224" y="109"/>
                    <a:pt x="227" y="116"/>
                  </a:cubicBezTo>
                  <a:cubicBezTo>
                    <a:pt x="227" y="119"/>
                    <a:pt x="237" y="111"/>
                    <a:pt x="240" y="112"/>
                  </a:cubicBezTo>
                  <a:cubicBezTo>
                    <a:pt x="245" y="113"/>
                    <a:pt x="243" y="102"/>
                    <a:pt x="246" y="98"/>
                  </a:cubicBezTo>
                  <a:cubicBezTo>
                    <a:pt x="256" y="86"/>
                    <a:pt x="270" y="76"/>
                    <a:pt x="281" y="65"/>
                  </a:cubicBezTo>
                  <a:cubicBezTo>
                    <a:pt x="311" y="35"/>
                    <a:pt x="317" y="9"/>
                    <a:pt x="360" y="2"/>
                  </a:cubicBezTo>
                  <a:cubicBezTo>
                    <a:pt x="368" y="4"/>
                    <a:pt x="392" y="12"/>
                    <a:pt x="395" y="19"/>
                  </a:cubicBezTo>
                  <a:cubicBezTo>
                    <a:pt x="408" y="62"/>
                    <a:pt x="392" y="68"/>
                    <a:pt x="374" y="92"/>
                  </a:cubicBezTo>
                  <a:cubicBezTo>
                    <a:pt x="351" y="121"/>
                    <a:pt x="330" y="151"/>
                    <a:pt x="308" y="181"/>
                  </a:cubicBezTo>
                  <a:cubicBezTo>
                    <a:pt x="294" y="200"/>
                    <a:pt x="278" y="210"/>
                    <a:pt x="269" y="232"/>
                  </a:cubicBezTo>
                  <a:cubicBezTo>
                    <a:pt x="259" y="290"/>
                    <a:pt x="313" y="360"/>
                    <a:pt x="341" y="406"/>
                  </a:cubicBezTo>
                  <a:cubicBezTo>
                    <a:pt x="342" y="409"/>
                    <a:pt x="344" y="413"/>
                    <a:pt x="344" y="416"/>
                  </a:cubicBezTo>
                  <a:cubicBezTo>
                    <a:pt x="344" y="423"/>
                    <a:pt x="321" y="461"/>
                    <a:pt x="314" y="466"/>
                  </a:cubicBezTo>
                  <a:cubicBezTo>
                    <a:pt x="305" y="464"/>
                    <a:pt x="296" y="462"/>
                    <a:pt x="287" y="460"/>
                  </a:cubicBezTo>
                  <a:cubicBezTo>
                    <a:pt x="258" y="448"/>
                    <a:pt x="270" y="444"/>
                    <a:pt x="243" y="428"/>
                  </a:cubicBezTo>
                  <a:cubicBezTo>
                    <a:pt x="236" y="418"/>
                    <a:pt x="223" y="401"/>
                    <a:pt x="216" y="391"/>
                  </a:cubicBezTo>
                  <a:cubicBezTo>
                    <a:pt x="215" y="385"/>
                    <a:pt x="203" y="370"/>
                    <a:pt x="201" y="365"/>
                  </a:cubicBezTo>
                  <a:cubicBezTo>
                    <a:pt x="200" y="358"/>
                    <a:pt x="186" y="342"/>
                    <a:pt x="185" y="335"/>
                  </a:cubicBezTo>
                  <a:cubicBezTo>
                    <a:pt x="182" y="344"/>
                    <a:pt x="176" y="339"/>
                    <a:pt x="170" y="347"/>
                  </a:cubicBezTo>
                  <a:cubicBezTo>
                    <a:pt x="169" y="354"/>
                    <a:pt x="161" y="356"/>
                    <a:pt x="156" y="361"/>
                  </a:cubicBezTo>
                  <a:cubicBezTo>
                    <a:pt x="152" y="370"/>
                    <a:pt x="142" y="380"/>
                    <a:pt x="134" y="386"/>
                  </a:cubicBezTo>
                  <a:cubicBezTo>
                    <a:pt x="120" y="409"/>
                    <a:pt x="114" y="422"/>
                    <a:pt x="93" y="436"/>
                  </a:cubicBezTo>
                  <a:cubicBezTo>
                    <a:pt x="83" y="443"/>
                    <a:pt x="57" y="480"/>
                    <a:pt x="45" y="482"/>
                  </a:cubicBezTo>
                  <a:cubicBezTo>
                    <a:pt x="39" y="478"/>
                    <a:pt x="37" y="472"/>
                    <a:pt x="33" y="466"/>
                  </a:cubicBezTo>
                  <a:cubicBezTo>
                    <a:pt x="31" y="458"/>
                    <a:pt x="31" y="459"/>
                    <a:pt x="36" y="469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2825" name="Text Box 57"/>
            <p:cNvSpPr txBox="1">
              <a:spLocks noChangeArrowheads="1"/>
            </p:cNvSpPr>
            <p:nvPr/>
          </p:nvSpPr>
          <p:spPr bwMode="auto">
            <a:xfrm>
              <a:off x="3959225" y="985838"/>
              <a:ext cx="36599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 b="1" dirty="0">
                  <a:latin typeface="Arial" charset="0"/>
                </a:rPr>
                <a:t>Maintenance of red cell viability</a:t>
              </a:r>
            </a:p>
          </p:txBody>
        </p:sp>
        <p:sp>
          <p:nvSpPr>
            <p:cNvPr id="32826" name="Text Box 58"/>
            <p:cNvSpPr txBox="1">
              <a:spLocks noChangeArrowheads="1"/>
            </p:cNvSpPr>
            <p:nvPr/>
          </p:nvSpPr>
          <p:spPr bwMode="auto">
            <a:xfrm>
              <a:off x="3959225" y="1831975"/>
              <a:ext cx="408316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 b="1">
                  <a:latin typeface="Arial" charset="0"/>
                </a:rPr>
                <a:t>Prevention of bacterial proliferation</a:t>
              </a:r>
            </a:p>
          </p:txBody>
        </p:sp>
        <p:grpSp>
          <p:nvGrpSpPr>
            <p:cNvPr id="32857" name="Group 89"/>
            <p:cNvGrpSpPr>
              <a:grpSpLocks/>
            </p:cNvGrpSpPr>
            <p:nvPr/>
          </p:nvGrpSpPr>
          <p:grpSpPr bwMode="auto">
            <a:xfrm>
              <a:off x="2746375" y="942975"/>
              <a:ext cx="587375" cy="603250"/>
              <a:chOff x="234" y="3614"/>
              <a:chExt cx="562" cy="584"/>
            </a:xfrm>
          </p:grpSpPr>
          <p:sp>
            <p:nvSpPr>
              <p:cNvPr id="32858" name="Oval 90"/>
              <p:cNvSpPr>
                <a:spLocks noChangeArrowheads="1"/>
              </p:cNvSpPr>
              <p:nvPr/>
            </p:nvSpPr>
            <p:spPr bwMode="auto">
              <a:xfrm>
                <a:off x="234" y="3614"/>
                <a:ext cx="562" cy="58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2859" name="Freeform 91"/>
              <p:cNvSpPr>
                <a:spLocks/>
              </p:cNvSpPr>
              <p:nvPr/>
            </p:nvSpPr>
            <p:spPr bwMode="auto">
              <a:xfrm>
                <a:off x="372" y="3920"/>
                <a:ext cx="282" cy="186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5" y="43"/>
                  </a:cxn>
                  <a:cxn ang="0">
                    <a:pos x="11" y="73"/>
                  </a:cxn>
                  <a:cxn ang="0">
                    <a:pos x="125" y="172"/>
                  </a:cxn>
                  <a:cxn ang="0">
                    <a:pos x="240" y="138"/>
                  </a:cxn>
                  <a:cxn ang="0">
                    <a:pos x="272" y="79"/>
                  </a:cxn>
                  <a:cxn ang="0">
                    <a:pos x="278" y="55"/>
                  </a:cxn>
                  <a:cxn ang="0">
                    <a:pos x="282" y="0"/>
                  </a:cxn>
                </a:cxnLst>
                <a:rect l="0" t="0" r="r" b="b"/>
                <a:pathLst>
                  <a:path w="282" h="186">
                    <a:moveTo>
                      <a:pt x="0" y="22"/>
                    </a:moveTo>
                    <a:cubicBezTo>
                      <a:pt x="2" y="29"/>
                      <a:pt x="3" y="36"/>
                      <a:pt x="5" y="43"/>
                    </a:cubicBezTo>
                    <a:cubicBezTo>
                      <a:pt x="6" y="53"/>
                      <a:pt x="6" y="64"/>
                      <a:pt x="11" y="73"/>
                    </a:cubicBezTo>
                    <a:cubicBezTo>
                      <a:pt x="21" y="123"/>
                      <a:pt x="76" y="166"/>
                      <a:pt x="125" y="172"/>
                    </a:cubicBezTo>
                    <a:cubicBezTo>
                      <a:pt x="175" y="186"/>
                      <a:pt x="205" y="165"/>
                      <a:pt x="240" y="138"/>
                    </a:cubicBezTo>
                    <a:cubicBezTo>
                      <a:pt x="247" y="126"/>
                      <a:pt x="267" y="92"/>
                      <a:pt x="272" y="79"/>
                    </a:cubicBezTo>
                    <a:cubicBezTo>
                      <a:pt x="273" y="71"/>
                      <a:pt x="275" y="62"/>
                      <a:pt x="278" y="55"/>
                    </a:cubicBezTo>
                    <a:cubicBezTo>
                      <a:pt x="280" y="36"/>
                      <a:pt x="282" y="19"/>
                      <a:pt x="282" y="0"/>
                    </a:cubicBezTo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32860" name="Group 92"/>
              <p:cNvGrpSpPr>
                <a:grpSpLocks/>
              </p:cNvGrpSpPr>
              <p:nvPr/>
            </p:nvGrpSpPr>
            <p:grpSpPr bwMode="auto">
              <a:xfrm>
                <a:off x="396" y="3749"/>
                <a:ext cx="222" cy="112"/>
                <a:chOff x="5046" y="1583"/>
                <a:chExt cx="184" cy="134"/>
              </a:xfrm>
            </p:grpSpPr>
            <p:sp>
              <p:nvSpPr>
                <p:cNvPr id="32861" name="Oval 93"/>
                <p:cNvSpPr>
                  <a:spLocks noChangeArrowheads="1"/>
                </p:cNvSpPr>
                <p:nvPr/>
              </p:nvSpPr>
              <p:spPr bwMode="auto">
                <a:xfrm>
                  <a:off x="5046" y="1583"/>
                  <a:ext cx="47" cy="132"/>
                </a:xfrm>
                <a:prstGeom prst="ellipse">
                  <a:avLst/>
                </a:prstGeom>
                <a:solidFill>
                  <a:srgbClr val="0000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2862" name="Oval 94"/>
                <p:cNvSpPr>
                  <a:spLocks noChangeArrowheads="1"/>
                </p:cNvSpPr>
                <p:nvPr/>
              </p:nvSpPr>
              <p:spPr bwMode="auto">
                <a:xfrm>
                  <a:off x="5183" y="1587"/>
                  <a:ext cx="47" cy="130"/>
                </a:xfrm>
                <a:prstGeom prst="ellipse">
                  <a:avLst/>
                </a:prstGeom>
                <a:solidFill>
                  <a:srgbClr val="0000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32863" name="Freeform 95"/>
              <p:cNvSpPr>
                <a:spLocks/>
              </p:cNvSpPr>
              <p:nvPr/>
            </p:nvSpPr>
            <p:spPr bwMode="auto">
              <a:xfrm>
                <a:off x="614" y="3890"/>
                <a:ext cx="67" cy="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" y="5"/>
                  </a:cxn>
                  <a:cxn ang="0">
                    <a:pos x="29" y="11"/>
                  </a:cxn>
                  <a:cxn ang="0">
                    <a:pos x="45" y="20"/>
                  </a:cxn>
                  <a:cxn ang="0">
                    <a:pos x="56" y="30"/>
                  </a:cxn>
                  <a:cxn ang="0">
                    <a:pos x="63" y="44"/>
                  </a:cxn>
                  <a:cxn ang="0">
                    <a:pos x="66" y="58"/>
                  </a:cxn>
                </a:cxnLst>
                <a:rect l="0" t="0" r="r" b="b"/>
                <a:pathLst>
                  <a:path w="67" h="59">
                    <a:moveTo>
                      <a:pt x="0" y="0"/>
                    </a:moveTo>
                    <a:lnTo>
                      <a:pt x="16" y="5"/>
                    </a:lnTo>
                    <a:lnTo>
                      <a:pt x="29" y="11"/>
                    </a:lnTo>
                    <a:lnTo>
                      <a:pt x="45" y="20"/>
                    </a:lnTo>
                    <a:lnTo>
                      <a:pt x="56" y="30"/>
                    </a:lnTo>
                    <a:lnTo>
                      <a:pt x="63" y="44"/>
                    </a:lnTo>
                    <a:lnTo>
                      <a:pt x="66" y="58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864" name="Freeform 96"/>
              <p:cNvSpPr>
                <a:spLocks/>
              </p:cNvSpPr>
              <p:nvPr/>
            </p:nvSpPr>
            <p:spPr bwMode="auto">
              <a:xfrm rot="890021">
                <a:off x="363" y="3903"/>
                <a:ext cx="33" cy="84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0" y="7"/>
                  </a:cxn>
                  <a:cxn ang="0">
                    <a:pos x="11" y="16"/>
                  </a:cxn>
                  <a:cxn ang="0">
                    <a:pos x="3" y="29"/>
                  </a:cxn>
                  <a:cxn ang="0">
                    <a:pos x="0" y="48"/>
                  </a:cxn>
                  <a:cxn ang="0">
                    <a:pos x="2" y="66"/>
                  </a:cxn>
                  <a:cxn ang="0">
                    <a:pos x="5" y="83"/>
                  </a:cxn>
                </a:cxnLst>
                <a:rect l="0" t="0" r="r" b="b"/>
                <a:pathLst>
                  <a:path w="33" h="84">
                    <a:moveTo>
                      <a:pt x="32" y="0"/>
                    </a:moveTo>
                    <a:lnTo>
                      <a:pt x="20" y="7"/>
                    </a:lnTo>
                    <a:lnTo>
                      <a:pt x="11" y="16"/>
                    </a:lnTo>
                    <a:lnTo>
                      <a:pt x="3" y="29"/>
                    </a:lnTo>
                    <a:lnTo>
                      <a:pt x="0" y="48"/>
                    </a:lnTo>
                    <a:lnTo>
                      <a:pt x="2" y="66"/>
                    </a:lnTo>
                    <a:lnTo>
                      <a:pt x="5" y="83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865" name="Freeform 97"/>
              <p:cNvSpPr>
                <a:spLocks/>
              </p:cNvSpPr>
              <p:nvPr/>
            </p:nvSpPr>
            <p:spPr bwMode="auto">
              <a:xfrm>
                <a:off x="373" y="3914"/>
                <a:ext cx="280" cy="102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51" y="79"/>
                  </a:cxn>
                  <a:cxn ang="0">
                    <a:pos x="69" y="88"/>
                  </a:cxn>
                  <a:cxn ang="0">
                    <a:pos x="133" y="102"/>
                  </a:cxn>
                  <a:cxn ang="0">
                    <a:pos x="225" y="76"/>
                  </a:cxn>
                  <a:cxn ang="0">
                    <a:pos x="260" y="42"/>
                  </a:cxn>
                  <a:cxn ang="0">
                    <a:pos x="275" y="15"/>
                  </a:cxn>
                  <a:cxn ang="0">
                    <a:pos x="280" y="0"/>
                  </a:cxn>
                </a:cxnLst>
                <a:rect l="0" t="0" r="r" b="b"/>
                <a:pathLst>
                  <a:path w="280" h="102">
                    <a:moveTo>
                      <a:pt x="0" y="27"/>
                    </a:moveTo>
                    <a:cubicBezTo>
                      <a:pt x="13" y="44"/>
                      <a:pt x="28" y="74"/>
                      <a:pt x="51" y="79"/>
                    </a:cubicBezTo>
                    <a:cubicBezTo>
                      <a:pt x="56" y="83"/>
                      <a:pt x="63" y="87"/>
                      <a:pt x="69" y="88"/>
                    </a:cubicBezTo>
                    <a:cubicBezTo>
                      <a:pt x="93" y="98"/>
                      <a:pt x="105" y="100"/>
                      <a:pt x="133" y="102"/>
                    </a:cubicBezTo>
                    <a:cubicBezTo>
                      <a:pt x="167" y="100"/>
                      <a:pt x="197" y="98"/>
                      <a:pt x="225" y="76"/>
                    </a:cubicBezTo>
                    <a:cubicBezTo>
                      <a:pt x="239" y="65"/>
                      <a:pt x="249" y="56"/>
                      <a:pt x="260" y="42"/>
                    </a:cubicBezTo>
                    <a:cubicBezTo>
                      <a:pt x="269" y="25"/>
                      <a:pt x="270" y="22"/>
                      <a:pt x="275" y="15"/>
                    </a:cubicBezTo>
                    <a:cubicBezTo>
                      <a:pt x="276" y="11"/>
                      <a:pt x="279" y="3"/>
                      <a:pt x="280" y="0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32866" name="Text Box 98"/>
          <p:cNvSpPr txBox="1">
            <a:spLocks noChangeArrowheads="1"/>
          </p:cNvSpPr>
          <p:nvPr/>
        </p:nvSpPr>
        <p:spPr bwMode="auto">
          <a:xfrm>
            <a:off x="1547813" y="6208258"/>
            <a:ext cx="65293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="1">
                <a:latin typeface="Arial" charset="0"/>
              </a:rPr>
              <a:t>Initiation</a:t>
            </a:r>
            <a:r>
              <a:rPr lang="en-GB" sz="1800">
                <a:latin typeface="Arial" charset="0"/>
              </a:rPr>
              <a:t> of transfusion            </a:t>
            </a:r>
            <a:r>
              <a:rPr lang="en-GB" sz="1800">
                <a:latin typeface="Arial" charset="0"/>
                <a:sym typeface="Wingdings" pitchFamily="2" charset="2"/>
              </a:rPr>
              <a:t></a:t>
            </a:r>
            <a:r>
              <a:rPr lang="en-GB" sz="1800">
                <a:latin typeface="Arial" charset="0"/>
              </a:rPr>
              <a:t>     </a:t>
            </a:r>
            <a:r>
              <a:rPr lang="en-GB" sz="1800" b="1">
                <a:latin typeface="Arial" charset="0"/>
              </a:rPr>
              <a:t>completion</a:t>
            </a:r>
            <a:r>
              <a:rPr lang="en-GB" sz="1800">
                <a:latin typeface="Arial" charset="0"/>
              </a:rPr>
              <a:t> of transfusion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20" grpId="0" autoUpdateAnimBg="0"/>
      <p:bldP spid="32854" grpId="0" autoUpdateAnimBg="0"/>
      <p:bldP spid="32856" grpId="0" autoUpdateAnimBg="0"/>
      <p:bldP spid="32866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2670085" y="216354"/>
            <a:ext cx="34163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="1" u="sng" dirty="0">
                <a:latin typeface="Arial" charset="0"/>
              </a:rPr>
              <a:t>Transfusion Monitoring Chart</a:t>
            </a:r>
          </a:p>
        </p:txBody>
      </p:sp>
      <p:pic>
        <p:nvPicPr>
          <p:cNvPr id="77829" name="Picture 5"/>
          <p:cNvPicPr>
            <a:picLocks noChangeAspect="1" noChangeArrowheads="1"/>
          </p:cNvPicPr>
          <p:nvPr/>
        </p:nvPicPr>
        <p:blipFill>
          <a:blip r:embed="rId2" cstate="print"/>
          <a:srcRect l="29141" t="13324" r="30234" b="13269"/>
          <a:stretch>
            <a:fillRect/>
          </a:stretch>
        </p:blipFill>
        <p:spPr bwMode="auto">
          <a:xfrm>
            <a:off x="274864" y="666205"/>
            <a:ext cx="4128026" cy="59661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7830" name="Picture 6"/>
          <p:cNvPicPr>
            <a:picLocks noChangeAspect="1" noChangeArrowheads="1"/>
          </p:cNvPicPr>
          <p:nvPr/>
        </p:nvPicPr>
        <p:blipFill>
          <a:blip r:embed="rId3" cstate="print"/>
          <a:srcRect l="28906" t="13606" r="30156" b="13281"/>
          <a:stretch>
            <a:fillRect/>
          </a:stretch>
        </p:blipFill>
        <p:spPr bwMode="auto">
          <a:xfrm>
            <a:off x="4588363" y="666205"/>
            <a:ext cx="4166609" cy="59518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/>
          <p:cNvPicPr>
            <a:picLocks noChangeAspect="1" noChangeArrowheads="1"/>
          </p:cNvPicPr>
          <p:nvPr/>
        </p:nvPicPr>
        <p:blipFill>
          <a:blip r:embed="rId2" cstate="print"/>
          <a:srcRect l="10991" t="8282" r="13003" b="5031"/>
          <a:stretch>
            <a:fillRect/>
          </a:stretch>
        </p:blipFill>
        <p:spPr bwMode="auto">
          <a:xfrm>
            <a:off x="561702" y="673013"/>
            <a:ext cx="4943747" cy="4510792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 cstate="print"/>
          <a:srcRect l="11248" t="9122" r="12620" b="6516"/>
          <a:stretch>
            <a:fillRect/>
          </a:stretch>
        </p:blipFill>
        <p:spPr bwMode="auto">
          <a:xfrm>
            <a:off x="1452073" y="1985551"/>
            <a:ext cx="4986827" cy="44207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871652" y="274320"/>
            <a:ext cx="27367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="1" u="sng" dirty="0" smtClean="0">
                <a:latin typeface="Arial" charset="0"/>
              </a:rPr>
              <a:t>Transfusion Guidelines</a:t>
            </a:r>
            <a:endParaRPr lang="en-GB" sz="1800" b="1" u="sng" dirty="0">
              <a:latin typeface="Arial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2054133" y="1322340"/>
            <a:ext cx="590551" cy="304799"/>
          </a:xfrm>
          <a:prstGeom prst="roundRect">
            <a:avLst/>
          </a:prstGeom>
          <a:noFill/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2751635" y="3426004"/>
            <a:ext cx="1266826" cy="381000"/>
          </a:xfrm>
          <a:prstGeom prst="roundRect">
            <a:avLst/>
          </a:prstGeom>
          <a:noFill/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4" cstate="print"/>
          <a:srcRect l="11515" t="9470" r="12576" b="5114"/>
          <a:stretch>
            <a:fillRect/>
          </a:stretch>
        </p:blipFill>
        <p:spPr bwMode="auto">
          <a:xfrm>
            <a:off x="4018090" y="2076992"/>
            <a:ext cx="5002086" cy="4502876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9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242888" y="1704975"/>
            <a:ext cx="8672512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9600" b="1">
                <a:latin typeface="Comic Sans MS" pitchFamily="66" charset="0"/>
              </a:rPr>
              <a:t>IF IN DOUBT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304925" y="3281363"/>
            <a:ext cx="64897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5600" b="1" dirty="0">
                <a:solidFill>
                  <a:srgbClr val="FF66FF"/>
                </a:solidFill>
                <a:latin typeface="Comic Sans MS" pitchFamily="66" charset="0"/>
              </a:rPr>
              <a:t>ASK 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autoUpdateAnimBg="0"/>
      <p:bldP spid="19459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2" cstate="print"/>
          <a:srcRect t="5335" r="8107" b="10558"/>
          <a:stretch>
            <a:fillRect/>
          </a:stretch>
        </p:blipFill>
        <p:spPr bwMode="auto">
          <a:xfrm>
            <a:off x="487681" y="639430"/>
            <a:ext cx="6918959" cy="50661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237412" y="156754"/>
            <a:ext cx="26340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="1" u="sng" dirty="0" smtClean="0">
                <a:latin typeface="Arial" charset="0"/>
              </a:rPr>
              <a:t>NHS Highland Intranet</a:t>
            </a:r>
            <a:endParaRPr lang="en-GB" sz="1800" b="1" u="sng" dirty="0">
              <a:latin typeface="Arial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679268" y="5242561"/>
            <a:ext cx="542926" cy="152399"/>
          </a:xfrm>
          <a:prstGeom prst="roundRect">
            <a:avLst/>
          </a:prstGeom>
          <a:noFill/>
          <a:ln w="38100" cap="flat" cmpd="sng" algn="ctr">
            <a:solidFill>
              <a:srgbClr val="66FF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3" cstate="print"/>
          <a:srcRect t="16659" r="12500" b="7612"/>
          <a:stretch>
            <a:fillRect/>
          </a:stretch>
        </p:blipFill>
        <p:spPr bwMode="auto">
          <a:xfrm>
            <a:off x="1306286" y="1175657"/>
            <a:ext cx="6910251" cy="47845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 bwMode="auto">
          <a:xfrm>
            <a:off x="1507127" y="4367622"/>
            <a:ext cx="765810" cy="243567"/>
          </a:xfrm>
          <a:prstGeom prst="roundRect">
            <a:avLst/>
          </a:prstGeom>
          <a:noFill/>
          <a:ln w="38100" cap="flat" cmpd="sng" algn="ctr">
            <a:solidFill>
              <a:srgbClr val="66FF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885903" y="5368834"/>
            <a:ext cx="1664428" cy="391886"/>
          </a:xfrm>
          <a:prstGeom prst="roundRect">
            <a:avLst/>
          </a:prstGeom>
          <a:noFill/>
          <a:ln w="38100" cap="flat" cmpd="sng" algn="ctr">
            <a:solidFill>
              <a:srgbClr val="66FF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01381" name="Picture 5"/>
          <p:cNvPicPr>
            <a:picLocks noChangeAspect="1" noChangeArrowheads="1"/>
          </p:cNvPicPr>
          <p:nvPr/>
        </p:nvPicPr>
        <p:blipFill>
          <a:blip r:embed="rId4" cstate="print"/>
          <a:srcRect t="16719" r="4250" b="25826"/>
          <a:stretch>
            <a:fillRect/>
          </a:stretch>
        </p:blipFill>
        <p:spPr bwMode="auto">
          <a:xfrm>
            <a:off x="605246" y="2508069"/>
            <a:ext cx="8277497" cy="39735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Rounded Rectangle 8"/>
          <p:cNvSpPr/>
          <p:nvPr/>
        </p:nvSpPr>
        <p:spPr bwMode="auto">
          <a:xfrm>
            <a:off x="3848915" y="4938303"/>
            <a:ext cx="1820365" cy="312965"/>
          </a:xfrm>
          <a:prstGeom prst="roundRect">
            <a:avLst/>
          </a:prstGeom>
          <a:noFill/>
          <a:ln w="38100" cap="flat" cmpd="sng" algn="ctr">
            <a:solidFill>
              <a:srgbClr val="66FF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 l="11107" t="21004" r="9928" b="8013"/>
          <a:stretch>
            <a:fillRect/>
          </a:stretch>
        </p:blipFill>
        <p:spPr bwMode="auto">
          <a:xfrm>
            <a:off x="91440" y="718456"/>
            <a:ext cx="5643154" cy="40581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9873" name="Picture 1"/>
          <p:cNvPicPr>
            <a:picLocks noChangeAspect="1" noChangeArrowheads="1"/>
          </p:cNvPicPr>
          <p:nvPr/>
        </p:nvPicPr>
        <p:blipFill>
          <a:blip r:embed="rId3" cstate="print"/>
          <a:srcRect l="12750" t="16920" r="37964" b="8750"/>
          <a:stretch>
            <a:fillRect/>
          </a:stretch>
        </p:blipFill>
        <p:spPr bwMode="auto">
          <a:xfrm>
            <a:off x="5064505" y="143692"/>
            <a:ext cx="3883552" cy="46855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7598" t="12630" r="6031" b="65293"/>
          <a:stretch>
            <a:fillRect/>
          </a:stretch>
        </p:blipFill>
        <p:spPr bwMode="auto">
          <a:xfrm>
            <a:off x="1347537" y="4909895"/>
            <a:ext cx="7401828" cy="163872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ounded Rectangle 10"/>
          <p:cNvSpPr/>
          <p:nvPr/>
        </p:nvSpPr>
        <p:spPr>
          <a:xfrm>
            <a:off x="6035040" y="635267"/>
            <a:ext cx="683394" cy="211756"/>
          </a:xfrm>
          <a:prstGeom prst="roundRect">
            <a:avLst/>
          </a:pr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Arrow Connector 11"/>
          <p:cNvCxnSpPr>
            <a:stCxn id="11" idx="1"/>
          </p:cNvCxnSpPr>
          <p:nvPr/>
        </p:nvCxnSpPr>
        <p:spPr>
          <a:xfrm flipH="1">
            <a:off x="3895725" y="741145"/>
            <a:ext cx="2139315" cy="135155"/>
          </a:xfrm>
          <a:prstGeom prst="straightConnector1">
            <a:avLst/>
          </a:prstGeom>
          <a:ln w="28575">
            <a:solidFill>
              <a:srgbClr val="00FF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3744785" y="4236819"/>
            <a:ext cx="174859" cy="251861"/>
          </a:xfrm>
          <a:prstGeom prst="roundRect">
            <a:avLst/>
          </a:pr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Arrow Connector 15"/>
          <p:cNvCxnSpPr>
            <a:stCxn id="15" idx="2"/>
          </p:cNvCxnSpPr>
          <p:nvPr/>
        </p:nvCxnSpPr>
        <p:spPr>
          <a:xfrm flipH="1">
            <a:off x="1580605" y="4488680"/>
            <a:ext cx="2251610" cy="645023"/>
          </a:xfrm>
          <a:prstGeom prst="straightConnector1">
            <a:avLst/>
          </a:prstGeom>
          <a:ln w="28575">
            <a:solidFill>
              <a:srgbClr val="00FF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7071360" y="5597317"/>
            <a:ext cx="417095" cy="205339"/>
          </a:xfrm>
          <a:prstGeom prst="roundRect">
            <a:avLst/>
          </a:pr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" name="Straight Arrow Connector 19"/>
          <p:cNvCxnSpPr>
            <a:stCxn id="19" idx="0"/>
          </p:cNvCxnSpPr>
          <p:nvPr/>
        </p:nvCxnSpPr>
        <p:spPr>
          <a:xfrm flipH="1" flipV="1">
            <a:off x="6400800" y="3500846"/>
            <a:ext cx="879108" cy="2096471"/>
          </a:xfrm>
          <a:prstGeom prst="straightConnector1">
            <a:avLst/>
          </a:prstGeom>
          <a:ln w="28575">
            <a:solidFill>
              <a:srgbClr val="00FF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7079381" y="6101039"/>
            <a:ext cx="1361975" cy="200526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ounded Rectangle 23"/>
          <p:cNvSpPr/>
          <p:nvPr/>
        </p:nvSpPr>
        <p:spPr>
          <a:xfrm>
            <a:off x="7079381" y="6322419"/>
            <a:ext cx="726707" cy="173255"/>
          </a:xfrm>
          <a:prstGeom prst="roundRect">
            <a:avLst/>
          </a:prstGeom>
          <a:noFill/>
          <a:ln>
            <a:solidFill>
              <a:srgbClr val="66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Arrow Connector 24"/>
          <p:cNvCxnSpPr>
            <a:stCxn id="23" idx="1"/>
          </p:cNvCxnSpPr>
          <p:nvPr/>
        </p:nvCxnSpPr>
        <p:spPr>
          <a:xfrm flipH="1" flipV="1">
            <a:off x="6204857" y="3944983"/>
            <a:ext cx="874524" cy="2256319"/>
          </a:xfrm>
          <a:prstGeom prst="straightConnector1">
            <a:avLst/>
          </a:prstGeom>
          <a:ln w="28575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4" idx="1"/>
          </p:cNvCxnSpPr>
          <p:nvPr/>
        </p:nvCxnSpPr>
        <p:spPr>
          <a:xfrm flipH="1" flipV="1">
            <a:off x="5303520" y="3605349"/>
            <a:ext cx="1775861" cy="2803698"/>
          </a:xfrm>
          <a:prstGeom prst="straightConnector1">
            <a:avLst/>
          </a:prstGeom>
          <a:ln w="28575">
            <a:solidFill>
              <a:srgbClr val="66FF6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44375" y="5454542"/>
            <a:ext cx="12416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Links provided to relevant national guidelines</a:t>
            </a:r>
            <a:endParaRPr lang="en-GB" sz="1200" b="1" dirty="0">
              <a:solidFill>
                <a:srgbClr val="FF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579571" y="5581275"/>
            <a:ext cx="2906829" cy="779646"/>
          </a:xfrm>
          <a:prstGeom prst="round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571500" y="273503"/>
            <a:ext cx="39036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="1" u="sng" dirty="0" smtClean="0">
                <a:latin typeface="Arial" charset="0"/>
              </a:rPr>
              <a:t>NHS Highland Intranet BTS Pages</a:t>
            </a:r>
            <a:endParaRPr lang="en-GB" sz="1800" b="1" u="sng" dirty="0">
              <a:latin typeface="Arial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45325" y="3495273"/>
            <a:ext cx="4838700" cy="752877"/>
          </a:xfrm>
          <a:prstGeom prst="roundRect">
            <a:avLst>
              <a:gd name="adj" fmla="val 4831"/>
            </a:avLst>
          </a:prstGeom>
          <a:noFill/>
          <a:ln>
            <a:solidFill>
              <a:schemeClr val="accent3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9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9" grpId="0" animBg="1"/>
      <p:bldP spid="23" grpId="0" animBg="1"/>
      <p:bldP spid="24" grpId="0" animBg="1"/>
      <p:bldP spid="33" grpId="0"/>
      <p:bldP spid="34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4" name="Text Box 8"/>
          <p:cNvSpPr txBox="1">
            <a:spLocks noChangeArrowheads="1"/>
          </p:cNvSpPr>
          <p:nvPr/>
        </p:nvSpPr>
        <p:spPr bwMode="auto">
          <a:xfrm>
            <a:off x="4762183" y="326572"/>
            <a:ext cx="4006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="1" u="sng" dirty="0">
                <a:latin typeface="Arial" charset="0"/>
              </a:rPr>
              <a:t>NHS Highland Transfusion Policies</a:t>
            </a:r>
          </a:p>
        </p:txBody>
      </p:sp>
      <p:pic>
        <p:nvPicPr>
          <p:cNvPr id="78849" name="Picture 1"/>
          <p:cNvPicPr>
            <a:picLocks noChangeAspect="1" noChangeArrowheads="1"/>
          </p:cNvPicPr>
          <p:nvPr/>
        </p:nvPicPr>
        <p:blipFill>
          <a:blip r:embed="rId2" cstate="print"/>
          <a:srcRect l="27007" t="9111" r="27983" b="5164"/>
          <a:stretch>
            <a:fillRect/>
          </a:stretch>
        </p:blipFill>
        <p:spPr bwMode="auto">
          <a:xfrm>
            <a:off x="252209" y="182880"/>
            <a:ext cx="4273475" cy="6511502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 cstate="print"/>
          <a:srcRect l="18929" t="19836" r="18149" b="9852"/>
          <a:stretch>
            <a:fillRect/>
          </a:stretch>
        </p:blipFill>
        <p:spPr bwMode="auto">
          <a:xfrm>
            <a:off x="2377439" y="686537"/>
            <a:ext cx="6574179" cy="5877071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8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2" cstate="print"/>
          <a:srcRect l="27031" t="5078" r="23360" b="8789"/>
          <a:stretch>
            <a:fillRect/>
          </a:stretch>
        </p:blipFill>
        <p:spPr bwMode="auto">
          <a:xfrm>
            <a:off x="202051" y="182882"/>
            <a:ext cx="3464485" cy="4811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grpSp>
        <p:nvGrpSpPr>
          <p:cNvPr id="92167" name="Group 7"/>
          <p:cNvGrpSpPr>
            <a:grpSpLocks/>
          </p:cNvGrpSpPr>
          <p:nvPr/>
        </p:nvGrpSpPr>
        <p:grpSpPr bwMode="auto">
          <a:xfrm>
            <a:off x="3148148" y="1293222"/>
            <a:ext cx="5558790" cy="5297533"/>
            <a:chOff x="1923" y="772"/>
            <a:chExt cx="3825" cy="3536"/>
          </a:xfrm>
        </p:grpSpPr>
        <p:pic>
          <p:nvPicPr>
            <p:cNvPr id="92166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 l="25626" t="9863" r="23125" b="3613"/>
            <a:stretch>
              <a:fillRect/>
            </a:stretch>
          </p:blipFill>
          <p:spPr bwMode="auto">
            <a:xfrm>
              <a:off x="3317" y="1024"/>
              <a:ext cx="2431" cy="32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pic>
          <p:nvPicPr>
            <p:cNvPr id="92165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 l="25937" t="8301" r="22969" b="4980"/>
            <a:stretch>
              <a:fillRect/>
            </a:stretch>
          </p:blipFill>
          <p:spPr bwMode="auto">
            <a:xfrm>
              <a:off x="1923" y="772"/>
              <a:ext cx="2415" cy="32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  <p:sp>
        <p:nvSpPr>
          <p:cNvPr id="92168" name="Text Box 8"/>
          <p:cNvSpPr txBox="1">
            <a:spLocks noChangeArrowheads="1"/>
          </p:cNvSpPr>
          <p:nvPr/>
        </p:nvSpPr>
        <p:spPr bwMode="auto">
          <a:xfrm>
            <a:off x="4500926" y="613954"/>
            <a:ext cx="26597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="1" u="sng" dirty="0">
                <a:latin typeface="Arial" charset="0"/>
              </a:rPr>
              <a:t>NHS Highland </a:t>
            </a:r>
            <a:r>
              <a:rPr lang="en-GB" sz="1800" b="1" u="sng" dirty="0" smtClean="0">
                <a:latin typeface="Arial" charset="0"/>
              </a:rPr>
              <a:t>Policies</a:t>
            </a:r>
            <a:endParaRPr lang="en-GB" sz="1800" b="1" u="sng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2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9" name="Picture 5"/>
          <p:cNvPicPr>
            <a:picLocks noChangeAspect="1" noChangeArrowheads="1"/>
          </p:cNvPicPr>
          <p:nvPr/>
        </p:nvPicPr>
        <p:blipFill>
          <a:blip r:embed="rId2" cstate="print"/>
          <a:srcRect l="38203" t="4590" r="16797" b="4590"/>
          <a:stretch>
            <a:fillRect/>
          </a:stretch>
        </p:blipFill>
        <p:spPr bwMode="auto">
          <a:xfrm>
            <a:off x="195944" y="261256"/>
            <a:ext cx="3860318" cy="62333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93190" name="Picture 6"/>
          <p:cNvPicPr>
            <a:picLocks noChangeAspect="1" noChangeArrowheads="1"/>
          </p:cNvPicPr>
          <p:nvPr/>
        </p:nvPicPr>
        <p:blipFill>
          <a:blip r:embed="rId3" cstate="print"/>
          <a:srcRect l="31250" t="4199" r="8749" b="2344"/>
          <a:stretch>
            <a:fillRect/>
          </a:stretch>
        </p:blipFill>
        <p:spPr bwMode="auto">
          <a:xfrm>
            <a:off x="3972097" y="457201"/>
            <a:ext cx="4997051" cy="6226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4409486" y="143691"/>
            <a:ext cx="26597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="1" u="sng" dirty="0">
                <a:latin typeface="Arial" charset="0"/>
              </a:rPr>
              <a:t>NHS Highland </a:t>
            </a:r>
            <a:r>
              <a:rPr lang="en-GB" sz="1800" b="1" u="sng" dirty="0" smtClean="0">
                <a:latin typeface="Arial" charset="0"/>
              </a:rPr>
              <a:t>Policies</a:t>
            </a:r>
            <a:endParaRPr lang="en-GB" sz="1800" b="1" u="sng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3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3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1"/>
          <p:cNvPicPr>
            <a:picLocks noChangeAspect="1" noChangeArrowheads="1"/>
          </p:cNvPicPr>
          <p:nvPr/>
        </p:nvPicPr>
        <p:blipFill>
          <a:blip r:embed="rId2" cstate="print"/>
          <a:srcRect l="33214" t="9821" r="34509" b="6786"/>
          <a:stretch>
            <a:fillRect/>
          </a:stretch>
        </p:blipFill>
        <p:spPr bwMode="auto">
          <a:xfrm>
            <a:off x="3460791" y="1"/>
            <a:ext cx="2844793" cy="5512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3" cstate="print"/>
          <a:srcRect l="51105" t="8971" r="15617" b="3137"/>
          <a:stretch>
            <a:fillRect/>
          </a:stretch>
        </p:blipFill>
        <p:spPr bwMode="auto">
          <a:xfrm>
            <a:off x="232418" y="169816"/>
            <a:ext cx="3036360" cy="64215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10597" name="Picture 5"/>
          <p:cNvPicPr>
            <a:picLocks noChangeAspect="1" noChangeArrowheads="1"/>
          </p:cNvPicPr>
          <p:nvPr/>
        </p:nvPicPr>
        <p:blipFill>
          <a:blip r:embed="rId4" cstate="print"/>
          <a:srcRect l="48048" t="71817" r="24374" b="6152"/>
          <a:stretch>
            <a:fillRect/>
          </a:stretch>
        </p:blipFill>
        <p:spPr bwMode="auto">
          <a:xfrm>
            <a:off x="47500" y="3488969"/>
            <a:ext cx="3456132" cy="22088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4" name="Picture 27"/>
          <p:cNvPicPr>
            <a:picLocks noChangeAspect="1" noChangeArrowheads="1"/>
          </p:cNvPicPr>
          <p:nvPr/>
        </p:nvPicPr>
        <p:blipFill>
          <a:blip r:embed="rId5" cstate="print"/>
          <a:srcRect l="34608" t="9668" r="33125" b="6131"/>
          <a:stretch>
            <a:fillRect/>
          </a:stretch>
        </p:blipFill>
        <p:spPr bwMode="auto">
          <a:xfrm>
            <a:off x="5708470" y="169817"/>
            <a:ext cx="3102508" cy="6476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grpSp>
        <p:nvGrpSpPr>
          <p:cNvPr id="19" name="Group 18"/>
          <p:cNvGrpSpPr/>
          <p:nvPr/>
        </p:nvGrpSpPr>
        <p:grpSpPr>
          <a:xfrm>
            <a:off x="199169" y="4074625"/>
            <a:ext cx="8743950" cy="2503544"/>
            <a:chOff x="355925" y="4257507"/>
            <a:chExt cx="8743950" cy="2503544"/>
          </a:xfrm>
        </p:grpSpPr>
        <p:pic>
          <p:nvPicPr>
            <p:cNvPr id="17" name="Picture 25"/>
            <p:cNvPicPr>
              <a:picLocks noChangeAspect="1" noChangeArrowheads="1"/>
            </p:cNvPicPr>
            <p:nvPr/>
          </p:nvPicPr>
          <p:blipFill>
            <a:blip r:embed="rId6" cstate="print"/>
            <a:srcRect l="11954" t="67279" r="9921" b="12598"/>
            <a:stretch>
              <a:fillRect/>
            </a:stretch>
          </p:blipFill>
          <p:spPr bwMode="auto">
            <a:xfrm>
              <a:off x="355925" y="4959238"/>
              <a:ext cx="8743950" cy="18018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pic>
          <p:nvPicPr>
            <p:cNvPr id="16" name="Picture 24"/>
            <p:cNvPicPr>
              <a:picLocks noChangeAspect="1" noChangeArrowheads="1"/>
            </p:cNvPicPr>
            <p:nvPr/>
          </p:nvPicPr>
          <p:blipFill>
            <a:blip r:embed="rId7" cstate="print"/>
            <a:srcRect l="45079" t="28711" r="12500" b="49512"/>
            <a:stretch>
              <a:fillRect/>
            </a:stretch>
          </p:blipFill>
          <p:spPr bwMode="auto">
            <a:xfrm>
              <a:off x="3834835" y="4257507"/>
              <a:ext cx="2554061" cy="10491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0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5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5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fillust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Tfillus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fillus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fillus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fillus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fillus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fillus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fillus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fillus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2267</TotalTime>
  <Words>1217</Words>
  <Application>Microsoft Office PowerPoint</Application>
  <PresentationFormat>On-screen Show (4:3)</PresentationFormat>
  <Paragraphs>346</Paragraphs>
  <Slides>30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Default Design</vt:lpstr>
      <vt:lpstr>Tfillust</vt:lpstr>
      <vt:lpstr>Document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Company>North of Scotland Blood Transfusion Service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default user</dc:creator>
  <cp:lastModifiedBy>julial01</cp:lastModifiedBy>
  <cp:revision>253</cp:revision>
  <dcterms:created xsi:type="dcterms:W3CDTF">2004-07-20T08:45:40Z</dcterms:created>
  <dcterms:modified xsi:type="dcterms:W3CDTF">2018-07-04T08:55:35Z</dcterms:modified>
</cp:coreProperties>
</file>